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7" r:id="rId4"/>
    <p:sldId id="259" r:id="rId5"/>
    <p:sldId id="266" r:id="rId6"/>
    <p:sldId id="283" r:id="rId7"/>
    <p:sldId id="284" r:id="rId8"/>
    <p:sldId id="285" r:id="rId9"/>
    <p:sldId id="258" r:id="rId10"/>
    <p:sldId id="265" r:id="rId11"/>
    <p:sldId id="268" r:id="rId12"/>
    <p:sldId id="264" r:id="rId13"/>
    <p:sldId id="261" r:id="rId14"/>
    <p:sldId id="262" r:id="rId15"/>
    <p:sldId id="263" r:id="rId16"/>
    <p:sldId id="277" r:id="rId17"/>
    <p:sldId id="276" r:id="rId18"/>
    <p:sldId id="280" r:id="rId19"/>
    <p:sldId id="282" r:id="rId20"/>
    <p:sldId id="270" r:id="rId21"/>
    <p:sldId id="281" r:id="rId22"/>
    <p:sldId id="279" r:id="rId23"/>
    <p:sldId id="271" r:id="rId24"/>
    <p:sldId id="272" r:id="rId25"/>
    <p:sldId id="273" r:id="rId26"/>
    <p:sldId id="274" r:id="rId27"/>
    <p:sldId id="275" r:id="rId28"/>
    <p:sldId id="286" r:id="rId29"/>
    <p:sldId id="287" r:id="rId30"/>
    <p:sldId id="278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7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skstation\sustainable%20ag\03%20Projekte\P306%20ELKB%20Klimaschutzkonzept\01%20Ergebnisse\Schritt%202%20-%20Potenzialanalyse\THG_Bilanz%20ELKB_Potentialanalyse_191112_fd_CP-Potentiale%20fertig%20neue%20kirchenheizung%20mobilit&#228;t%208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Treibhausgasemissionen Mobilität und Gebäude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nach Gebäudeart [tCO2e]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Diagramme!$B$5</c:f>
              <c:strCache>
                <c:ptCount val="1"/>
                <c:pt idx="0">
                  <c:v>Friedhofsgebäude</c:v>
                </c:pt>
              </c:strCache>
            </c:strRef>
          </c:tx>
          <c:spPr>
            <a:solidFill>
              <a:schemeClr val="accent3">
                <a:shade val="42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C2B7-EA49-B9B7-D63105B5CCC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C2B7-EA49-B9B7-D63105B5CCC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C2B7-EA49-B9B7-D63105B5CCC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C2B7-EA49-B9B7-D63105B5CCCB}"/>
              </c:ext>
            </c:extLst>
          </c:dPt>
          <c:cat>
            <c:strRef>
              <c:f>Diagramme!$C$4:$I$4</c:f>
              <c:strCache>
                <c:ptCount val="7"/>
                <c:pt idx="0">
                  <c:v>THG IST</c:v>
                </c:pt>
                <c:pt idx="1">
                  <c:v>2030 BAU</c:v>
                </c:pt>
                <c:pt idx="2">
                  <c:v>2050 BAU</c:v>
                </c:pt>
                <c:pt idx="3">
                  <c:v>2030 KS</c:v>
                </c:pt>
                <c:pt idx="4">
                  <c:v>2050 KS</c:v>
                </c:pt>
                <c:pt idx="5">
                  <c:v>2030 2G</c:v>
                </c:pt>
                <c:pt idx="6">
                  <c:v>2050 2G</c:v>
                </c:pt>
              </c:strCache>
            </c:strRef>
          </c:cat>
          <c:val>
            <c:numRef>
              <c:f>Diagramme!$C$5:$I$5</c:f>
              <c:numCache>
                <c:formatCode>_-* #,##0\ _€_-;\-* #,##0\ _€_-;_-* "-"??\ _€_-;_-@_-</c:formatCode>
                <c:ptCount val="7"/>
                <c:pt idx="0">
                  <c:v>818.96164977565718</c:v>
                </c:pt>
                <c:pt idx="1">
                  <c:v>567.34263593334765</c:v>
                </c:pt>
                <c:pt idx="2">
                  <c:v>408.49553461190607</c:v>
                </c:pt>
                <c:pt idx="3">
                  <c:v>500.26555076179949</c:v>
                </c:pt>
                <c:pt idx="4">
                  <c:v>319.74203332745759</c:v>
                </c:pt>
                <c:pt idx="5">
                  <c:v>442.82827328557119</c:v>
                </c:pt>
                <c:pt idx="6">
                  <c:v>252.72897857594751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B2-40EB-B598-0BE9A25442E4}"/>
            </c:ext>
          </c:extLst>
        </c:ser>
        <c:ser>
          <c:idx val="1"/>
          <c:order val="1"/>
          <c:tx>
            <c:strRef>
              <c:f>Diagramme!$B$6</c:f>
              <c:strCache>
                <c:ptCount val="1"/>
                <c:pt idx="0">
                  <c:v>Gemeindehaus</c:v>
                </c:pt>
              </c:strCache>
            </c:strRef>
          </c:tx>
          <c:spPr>
            <a:solidFill>
              <a:schemeClr val="accent3">
                <a:shade val="5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C4C8B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07D-5C41-8FC8-CCCAD58F0A26}"/>
              </c:ext>
            </c:extLst>
          </c:dPt>
          <c:dPt>
            <c:idx val="2"/>
            <c:invertIfNegative val="0"/>
            <c:bubble3D val="0"/>
            <c:spPr>
              <a:solidFill>
                <a:srgbClr val="27438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007D-5C41-8FC8-CCCAD58F0A26}"/>
              </c:ext>
            </c:extLst>
          </c:dPt>
          <c:dPt>
            <c:idx val="3"/>
            <c:invertIfNegative val="0"/>
            <c:bubble3D val="0"/>
            <c:spPr>
              <a:solidFill>
                <a:srgbClr val="BD880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C2B7-EA49-B9B7-D63105B5CCCB}"/>
              </c:ext>
            </c:extLst>
          </c:dPt>
          <c:dPt>
            <c:idx val="4"/>
            <c:invertIfNegative val="0"/>
            <c:bubble3D val="0"/>
            <c:spPr>
              <a:solidFill>
                <a:srgbClr val="BD880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C2B7-EA49-B9B7-D63105B5CCCB}"/>
              </c:ext>
            </c:extLst>
          </c:dPt>
          <c:dPt>
            <c:idx val="5"/>
            <c:invertIfNegative val="0"/>
            <c:bubble3D val="0"/>
            <c:spPr>
              <a:solidFill>
                <a:srgbClr val="4A792E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C2B7-EA49-B9B7-D63105B5CCCB}"/>
              </c:ext>
            </c:extLst>
          </c:dPt>
          <c:dPt>
            <c:idx val="6"/>
            <c:invertIfNegative val="0"/>
            <c:bubble3D val="0"/>
            <c:spPr>
              <a:solidFill>
                <a:srgbClr val="4A792E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C2B7-EA49-B9B7-D63105B5CCCB}"/>
              </c:ext>
            </c:extLst>
          </c:dPt>
          <c:cat>
            <c:strRef>
              <c:f>Diagramme!$C$4:$I$4</c:f>
              <c:strCache>
                <c:ptCount val="7"/>
                <c:pt idx="0">
                  <c:v>THG IST</c:v>
                </c:pt>
                <c:pt idx="1">
                  <c:v>2030 BAU</c:v>
                </c:pt>
                <c:pt idx="2">
                  <c:v>2050 BAU</c:v>
                </c:pt>
                <c:pt idx="3">
                  <c:v>2030 KS</c:v>
                </c:pt>
                <c:pt idx="4">
                  <c:v>2050 KS</c:v>
                </c:pt>
                <c:pt idx="5">
                  <c:v>2030 2G</c:v>
                </c:pt>
                <c:pt idx="6">
                  <c:v>2050 2G</c:v>
                </c:pt>
              </c:strCache>
            </c:strRef>
          </c:cat>
          <c:val>
            <c:numRef>
              <c:f>Diagramme!$C$6:$I$6</c:f>
              <c:numCache>
                <c:formatCode>_-* #,##0\ _€_-;\-* #,##0\ _€_-;_-* "-"??\ _€_-;_-@_-</c:formatCode>
                <c:ptCount val="7"/>
                <c:pt idx="0">
                  <c:v>10807.705533294877</c:v>
                </c:pt>
                <c:pt idx="1">
                  <c:v>8897.424195262689</c:v>
                </c:pt>
                <c:pt idx="2">
                  <c:v>7328.9577739660217</c:v>
                </c:pt>
                <c:pt idx="3">
                  <c:v>7724.0607625748726</c:v>
                </c:pt>
                <c:pt idx="4">
                  <c:v>5402.3564193014345</c:v>
                </c:pt>
                <c:pt idx="5">
                  <c:v>5919.5458923887209</c:v>
                </c:pt>
                <c:pt idx="6">
                  <c:v>2834.4862301864464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B2-40EB-B598-0BE9A25442E4}"/>
            </c:ext>
          </c:extLst>
        </c:ser>
        <c:ser>
          <c:idx val="2"/>
          <c:order val="2"/>
          <c:tx>
            <c:strRef>
              <c:f>Diagramme!$B$7</c:f>
              <c:strCache>
                <c:ptCount val="1"/>
                <c:pt idx="0">
                  <c:v>Gemeindezentrum</c:v>
                </c:pt>
              </c:strCache>
            </c:strRef>
          </c:tx>
          <c:spPr>
            <a:solidFill>
              <a:schemeClr val="accent3">
                <a:shade val="68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1559B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07D-5C41-8FC8-CCCAD58F0A26}"/>
              </c:ext>
            </c:extLst>
          </c:dPt>
          <c:dPt>
            <c:idx val="2"/>
            <c:invertIfNegative val="0"/>
            <c:bubble3D val="0"/>
            <c:spPr>
              <a:solidFill>
                <a:srgbClr val="2B4B9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07D-5C41-8FC8-CCCAD58F0A26}"/>
              </c:ext>
            </c:extLst>
          </c:dPt>
          <c:dPt>
            <c:idx val="3"/>
            <c:invertIfNegative val="0"/>
            <c:bubble3D val="0"/>
            <c:spPr>
              <a:solidFill>
                <a:srgbClr val="D2960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2B7-EA49-B9B7-D63105B5CCCB}"/>
              </c:ext>
            </c:extLst>
          </c:dPt>
          <c:dPt>
            <c:idx val="4"/>
            <c:invertIfNegative val="0"/>
            <c:bubble3D val="0"/>
            <c:spPr>
              <a:solidFill>
                <a:srgbClr val="D2960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C2B7-EA49-B9B7-D63105B5CCCB}"/>
              </c:ext>
            </c:extLst>
          </c:dPt>
          <c:dPt>
            <c:idx val="5"/>
            <c:invertIfNegative val="0"/>
            <c:bubble3D val="0"/>
            <c:spPr>
              <a:solidFill>
                <a:srgbClr val="53863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C2B7-EA49-B9B7-D63105B5CCCB}"/>
              </c:ext>
            </c:extLst>
          </c:dPt>
          <c:dPt>
            <c:idx val="6"/>
            <c:invertIfNegative val="0"/>
            <c:bubble3D val="0"/>
            <c:spPr>
              <a:solidFill>
                <a:srgbClr val="53863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C2B7-EA49-B9B7-D63105B5CCCB}"/>
              </c:ext>
            </c:extLst>
          </c:dPt>
          <c:cat>
            <c:strRef>
              <c:f>Diagramme!$C$4:$I$4</c:f>
              <c:strCache>
                <c:ptCount val="7"/>
                <c:pt idx="0">
                  <c:v>THG IST</c:v>
                </c:pt>
                <c:pt idx="1">
                  <c:v>2030 BAU</c:v>
                </c:pt>
                <c:pt idx="2">
                  <c:v>2050 BAU</c:v>
                </c:pt>
                <c:pt idx="3">
                  <c:v>2030 KS</c:v>
                </c:pt>
                <c:pt idx="4">
                  <c:v>2050 KS</c:v>
                </c:pt>
                <c:pt idx="5">
                  <c:v>2030 2G</c:v>
                </c:pt>
                <c:pt idx="6">
                  <c:v>2050 2G</c:v>
                </c:pt>
              </c:strCache>
            </c:strRef>
          </c:cat>
          <c:val>
            <c:numRef>
              <c:f>Diagramme!$C$7:$I$7</c:f>
              <c:numCache>
                <c:formatCode>_-* #,##0\ _€_-;\-* #,##0\ _€_-;_-* "-"??\ _€_-;_-@_-</c:formatCode>
                <c:ptCount val="7"/>
                <c:pt idx="0">
                  <c:v>11114.157876687259</c:v>
                </c:pt>
                <c:pt idx="1">
                  <c:v>8027.6438538784842</c:v>
                </c:pt>
                <c:pt idx="2">
                  <c:v>5932.4843919978939</c:v>
                </c:pt>
                <c:pt idx="3">
                  <c:v>6995.0084619578956</c:v>
                </c:pt>
                <c:pt idx="4">
                  <c:v>4410.407964500112</c:v>
                </c:pt>
                <c:pt idx="5">
                  <c:v>5407.7957559711749</c:v>
                </c:pt>
                <c:pt idx="6">
                  <c:v>2350.3816299818982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B2-40EB-B598-0BE9A25442E4}"/>
            </c:ext>
          </c:extLst>
        </c:ser>
        <c:ser>
          <c:idx val="3"/>
          <c:order val="3"/>
          <c:tx>
            <c:strRef>
              <c:f>Diagramme!$B$8</c:f>
              <c:strCache>
                <c:ptCount val="1"/>
                <c:pt idx="0">
                  <c:v>Kindertagesstätte</c:v>
                </c:pt>
              </c:strCache>
            </c:strRef>
          </c:tx>
          <c:spPr>
            <a:solidFill>
              <a:schemeClr val="accent3">
                <a:shade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55CA8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07D-5C41-8FC8-CCCAD58F0A26}"/>
              </c:ext>
            </c:extLst>
          </c:dPt>
          <c:dPt>
            <c:idx val="2"/>
            <c:invertIfNegative val="0"/>
            <c:bubble3D val="0"/>
            <c:spPr>
              <a:solidFill>
                <a:srgbClr val="2E529E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007D-5C41-8FC8-CCCAD58F0A26}"/>
              </c:ext>
            </c:extLst>
          </c:dPt>
          <c:dPt>
            <c:idx val="3"/>
            <c:invertIfNegative val="0"/>
            <c:bubble3D val="0"/>
            <c:spPr>
              <a:solidFill>
                <a:srgbClr val="E4A402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C2B7-EA49-B9B7-D63105B5CCCB}"/>
              </c:ext>
            </c:extLst>
          </c:dPt>
          <c:dPt>
            <c:idx val="4"/>
            <c:invertIfNegative val="0"/>
            <c:bubble3D val="0"/>
            <c:spPr>
              <a:solidFill>
                <a:srgbClr val="E4A402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C2B7-EA49-B9B7-D63105B5CCCB}"/>
              </c:ext>
            </c:extLst>
          </c:dPt>
          <c:dPt>
            <c:idx val="5"/>
            <c:invertIfNegative val="0"/>
            <c:bubble3D val="0"/>
            <c:spPr>
              <a:solidFill>
                <a:srgbClr val="5A9137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C2B7-EA49-B9B7-D63105B5CCCB}"/>
              </c:ext>
            </c:extLst>
          </c:dPt>
          <c:dPt>
            <c:idx val="6"/>
            <c:invertIfNegative val="0"/>
            <c:bubble3D val="0"/>
            <c:spPr>
              <a:solidFill>
                <a:srgbClr val="5A9137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C2B7-EA49-B9B7-D63105B5CCCB}"/>
              </c:ext>
            </c:extLst>
          </c:dPt>
          <c:cat>
            <c:strRef>
              <c:f>Diagramme!$C$4:$I$4</c:f>
              <c:strCache>
                <c:ptCount val="7"/>
                <c:pt idx="0">
                  <c:v>THG IST</c:v>
                </c:pt>
                <c:pt idx="1">
                  <c:v>2030 BAU</c:v>
                </c:pt>
                <c:pt idx="2">
                  <c:v>2050 BAU</c:v>
                </c:pt>
                <c:pt idx="3">
                  <c:v>2030 KS</c:v>
                </c:pt>
                <c:pt idx="4">
                  <c:v>2050 KS</c:v>
                </c:pt>
                <c:pt idx="5">
                  <c:v>2030 2G</c:v>
                </c:pt>
                <c:pt idx="6">
                  <c:v>2050 2G</c:v>
                </c:pt>
              </c:strCache>
            </c:strRef>
          </c:cat>
          <c:val>
            <c:numRef>
              <c:f>Diagramme!$C$8:$I$8</c:f>
              <c:numCache>
                <c:formatCode>_-* #,##0\ _€_-;\-* #,##0\ _€_-;_-* "-"??\ _€_-;_-@_-</c:formatCode>
                <c:ptCount val="7"/>
                <c:pt idx="0">
                  <c:v>9018.9653555757723</c:v>
                </c:pt>
                <c:pt idx="1">
                  <c:v>6539.3770987680336</c:v>
                </c:pt>
                <c:pt idx="2">
                  <c:v>4257.0263993104827</c:v>
                </c:pt>
                <c:pt idx="3">
                  <c:v>5399.7411096319029</c:v>
                </c:pt>
                <c:pt idx="4">
                  <c:v>2716.9163385075567</c:v>
                </c:pt>
                <c:pt idx="5">
                  <c:v>4068.3623712272597</c:v>
                </c:pt>
                <c:pt idx="6">
                  <c:v>1337.9329115653991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B2-40EB-B598-0BE9A25442E4}"/>
            </c:ext>
          </c:extLst>
        </c:ser>
        <c:ser>
          <c:idx val="4"/>
          <c:order val="4"/>
          <c:tx>
            <c:strRef>
              <c:f>Diagramme!$B$9</c:f>
              <c:strCache>
                <c:ptCount val="1"/>
                <c:pt idx="0">
                  <c:v>Kirche/Kapelle</c:v>
                </c:pt>
              </c:strCache>
            </c:strRef>
          </c:tx>
          <c:spPr>
            <a:solidFill>
              <a:schemeClr val="accent3">
                <a:shade val="93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963B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07D-5C41-8FC8-CCCAD58F0A26}"/>
              </c:ext>
            </c:extLst>
          </c:dPt>
          <c:dPt>
            <c:idx val="2"/>
            <c:invertIfNegative val="0"/>
            <c:bubble3D val="0"/>
            <c:spPr>
              <a:solidFill>
                <a:srgbClr val="3258AD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07D-5C41-8FC8-CCCAD58F0A26}"/>
              </c:ext>
            </c:extLst>
          </c:dPt>
          <c:dPt>
            <c:idx val="3"/>
            <c:invertIfNegative val="0"/>
            <c:bubble3D val="0"/>
            <c:spPr>
              <a:solidFill>
                <a:srgbClr val="F6B102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2B7-EA49-B9B7-D63105B5CCCB}"/>
              </c:ext>
            </c:extLst>
          </c:dPt>
          <c:dPt>
            <c:idx val="4"/>
            <c:invertIfNegative val="0"/>
            <c:bubble3D val="0"/>
            <c:spPr>
              <a:solidFill>
                <a:srgbClr val="F6B102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C2B7-EA49-B9B7-D63105B5CCCB}"/>
              </c:ext>
            </c:extLst>
          </c:dPt>
          <c:dPt>
            <c:idx val="5"/>
            <c:invertIfNegative val="0"/>
            <c:bubble3D val="0"/>
            <c:spPr>
              <a:solidFill>
                <a:srgbClr val="619D3C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C2B7-EA49-B9B7-D63105B5CCCB}"/>
              </c:ext>
            </c:extLst>
          </c:dPt>
          <c:dPt>
            <c:idx val="6"/>
            <c:invertIfNegative val="0"/>
            <c:bubble3D val="0"/>
            <c:spPr>
              <a:solidFill>
                <a:srgbClr val="619D3C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C2B7-EA49-B9B7-D63105B5CCCB}"/>
              </c:ext>
            </c:extLst>
          </c:dPt>
          <c:cat>
            <c:strRef>
              <c:f>Diagramme!$C$4:$I$4</c:f>
              <c:strCache>
                <c:ptCount val="7"/>
                <c:pt idx="0">
                  <c:v>THG IST</c:v>
                </c:pt>
                <c:pt idx="1">
                  <c:v>2030 BAU</c:v>
                </c:pt>
                <c:pt idx="2">
                  <c:v>2050 BAU</c:v>
                </c:pt>
                <c:pt idx="3">
                  <c:v>2030 KS</c:v>
                </c:pt>
                <c:pt idx="4">
                  <c:v>2050 KS</c:v>
                </c:pt>
                <c:pt idx="5">
                  <c:v>2030 2G</c:v>
                </c:pt>
                <c:pt idx="6">
                  <c:v>2050 2G</c:v>
                </c:pt>
              </c:strCache>
            </c:strRef>
          </c:cat>
          <c:val>
            <c:numRef>
              <c:f>Diagramme!$C$9:$I$9</c:f>
              <c:numCache>
                <c:formatCode>_-* #,##0\ _€_-;\-* #,##0\ _€_-;_-* "-"??\ _€_-;_-@_-</c:formatCode>
                <c:ptCount val="7"/>
                <c:pt idx="0">
                  <c:v>16324.154327205124</c:v>
                </c:pt>
                <c:pt idx="1">
                  <c:v>12950.764282705704</c:v>
                </c:pt>
                <c:pt idx="2">
                  <c:v>8520.9505422251041</c:v>
                </c:pt>
                <c:pt idx="3">
                  <c:v>11300.204336703335</c:v>
                </c:pt>
                <c:pt idx="4">
                  <c:v>5676.2514993792802</c:v>
                </c:pt>
                <c:pt idx="5">
                  <c:v>10020.860419278948</c:v>
                </c:pt>
                <c:pt idx="6">
                  <c:v>3590.68790114187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B2-40EB-B598-0BE9A25442E4}"/>
            </c:ext>
          </c:extLst>
        </c:ser>
        <c:ser>
          <c:idx val="5"/>
          <c:order val="5"/>
          <c:tx>
            <c:strRef>
              <c:f>Diagramme!$B$10</c:f>
              <c:strCache>
                <c:ptCount val="1"/>
                <c:pt idx="0">
                  <c:v>Pfarrhaus, -wohnung</c:v>
                </c:pt>
              </c:strCache>
            </c:strRef>
          </c:tx>
          <c:spPr>
            <a:solidFill>
              <a:schemeClr val="accent3">
                <a:tint val="94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476C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07D-5C41-8FC8-CCCAD58F0A26}"/>
              </c:ext>
            </c:extLst>
          </c:dPt>
          <c:dPt>
            <c:idx val="2"/>
            <c:invertIfNegative val="0"/>
            <c:bubble3D val="0"/>
            <c:spPr>
              <a:solidFill>
                <a:srgbClr val="4A6BB9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07D-5C41-8FC8-CCCAD58F0A26}"/>
              </c:ext>
            </c:extLst>
          </c:dPt>
          <c:dPt>
            <c:idx val="3"/>
            <c:invertIfNegative val="0"/>
            <c:bubble3D val="0"/>
            <c:spPr>
              <a:solidFill>
                <a:srgbClr val="FFBD3D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C2B7-EA49-B9B7-D63105B5CCCB}"/>
              </c:ext>
            </c:extLst>
          </c:dPt>
          <c:dPt>
            <c:idx val="4"/>
            <c:invertIfNegative val="0"/>
            <c:bubble3D val="0"/>
            <c:spPr>
              <a:solidFill>
                <a:srgbClr val="FFBD3D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C2B7-EA49-B9B7-D63105B5CCCB}"/>
              </c:ext>
            </c:extLst>
          </c:dPt>
          <c:dPt>
            <c:idx val="5"/>
            <c:invertIfNegative val="0"/>
            <c:bubble3D val="0"/>
            <c:spPr>
              <a:solidFill>
                <a:srgbClr val="74AA5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C2B7-EA49-B9B7-D63105B5CCCB}"/>
              </c:ext>
            </c:extLst>
          </c:dPt>
          <c:dPt>
            <c:idx val="6"/>
            <c:invertIfNegative val="0"/>
            <c:bubble3D val="0"/>
            <c:spPr>
              <a:solidFill>
                <a:srgbClr val="74AA5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C2B7-EA49-B9B7-D63105B5CCCB}"/>
              </c:ext>
            </c:extLst>
          </c:dPt>
          <c:cat>
            <c:strRef>
              <c:f>Diagramme!$C$4:$I$4</c:f>
              <c:strCache>
                <c:ptCount val="7"/>
                <c:pt idx="0">
                  <c:v>THG IST</c:v>
                </c:pt>
                <c:pt idx="1">
                  <c:v>2030 BAU</c:v>
                </c:pt>
                <c:pt idx="2">
                  <c:v>2050 BAU</c:v>
                </c:pt>
                <c:pt idx="3">
                  <c:v>2030 KS</c:v>
                </c:pt>
                <c:pt idx="4">
                  <c:v>2050 KS</c:v>
                </c:pt>
                <c:pt idx="5">
                  <c:v>2030 2G</c:v>
                </c:pt>
                <c:pt idx="6">
                  <c:v>2050 2G</c:v>
                </c:pt>
              </c:strCache>
            </c:strRef>
          </c:cat>
          <c:val>
            <c:numRef>
              <c:f>Diagramme!$C$10:$I$10</c:f>
              <c:numCache>
                <c:formatCode>_-* #,##0\ _€_-;\-* #,##0\ _€_-;_-* "-"??\ _€_-;_-@_-</c:formatCode>
                <c:ptCount val="7"/>
                <c:pt idx="0">
                  <c:v>3278.9162504370497</c:v>
                </c:pt>
                <c:pt idx="1">
                  <c:v>2551.4721180985562</c:v>
                </c:pt>
                <c:pt idx="2">
                  <c:v>1991.7941426684513</c:v>
                </c:pt>
                <c:pt idx="3">
                  <c:v>2135.4334605628892</c:v>
                </c:pt>
                <c:pt idx="4">
                  <c:v>1320.8026989654404</c:v>
                </c:pt>
                <c:pt idx="5">
                  <c:v>1396.5329374126131</c:v>
                </c:pt>
                <c:pt idx="6">
                  <c:v>449.23394945301169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4B2-40EB-B598-0BE9A25442E4}"/>
            </c:ext>
          </c:extLst>
        </c:ser>
        <c:ser>
          <c:idx val="6"/>
          <c:order val="6"/>
          <c:tx>
            <c:strRef>
              <c:f>Diagramme!$B$11</c:f>
              <c:strCache>
                <c:ptCount val="1"/>
                <c:pt idx="0">
                  <c:v>Pfarrhaus mit Amt</c:v>
                </c:pt>
              </c:strCache>
            </c:strRef>
          </c:tx>
          <c:spPr>
            <a:solidFill>
              <a:schemeClr val="accent3">
                <a:tint val="81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B90CB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07D-5C41-8FC8-CCCAD58F0A26}"/>
              </c:ext>
            </c:extLst>
          </c:dPt>
          <c:dPt>
            <c:idx val="2"/>
            <c:invertIfNegative val="0"/>
            <c:bubble3D val="0"/>
            <c:spPr>
              <a:solidFill>
                <a:srgbClr val="7085C4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007D-5C41-8FC8-CCCAD58F0A26}"/>
              </c:ext>
            </c:extLst>
          </c:dPt>
          <c:dPt>
            <c:idx val="3"/>
            <c:invertIfNegative val="0"/>
            <c:bubble3D val="0"/>
            <c:spPr>
              <a:solidFill>
                <a:srgbClr val="FFC76E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C2B7-EA49-B9B7-D63105B5CCCB}"/>
              </c:ext>
            </c:extLst>
          </c:dPt>
          <c:dPt>
            <c:idx val="4"/>
            <c:invertIfNegative val="0"/>
            <c:bubble3D val="0"/>
            <c:spPr>
              <a:solidFill>
                <a:srgbClr val="FFC76E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C2B7-EA49-B9B7-D63105B5CCCB}"/>
              </c:ext>
            </c:extLst>
          </c:dPt>
          <c:dPt>
            <c:idx val="5"/>
            <c:invertIfNegative val="0"/>
            <c:bubble3D val="0"/>
            <c:spPr>
              <a:solidFill>
                <a:srgbClr val="8FB87C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2-C2B7-EA49-B9B7-D63105B5CCCB}"/>
              </c:ext>
            </c:extLst>
          </c:dPt>
          <c:dPt>
            <c:idx val="6"/>
            <c:invertIfNegative val="0"/>
            <c:bubble3D val="0"/>
            <c:spPr>
              <a:solidFill>
                <a:srgbClr val="8FB87C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C2B7-EA49-B9B7-D63105B5CCCB}"/>
              </c:ext>
            </c:extLst>
          </c:dPt>
          <c:cat>
            <c:strRef>
              <c:f>Diagramme!$C$4:$I$4</c:f>
              <c:strCache>
                <c:ptCount val="7"/>
                <c:pt idx="0">
                  <c:v>THG IST</c:v>
                </c:pt>
                <c:pt idx="1">
                  <c:v>2030 BAU</c:v>
                </c:pt>
                <c:pt idx="2">
                  <c:v>2050 BAU</c:v>
                </c:pt>
                <c:pt idx="3">
                  <c:v>2030 KS</c:v>
                </c:pt>
                <c:pt idx="4">
                  <c:v>2050 KS</c:v>
                </c:pt>
                <c:pt idx="5">
                  <c:v>2030 2G</c:v>
                </c:pt>
                <c:pt idx="6">
                  <c:v>2050 2G</c:v>
                </c:pt>
              </c:strCache>
            </c:strRef>
          </c:cat>
          <c:val>
            <c:numRef>
              <c:f>Diagramme!$C$11:$I$11</c:f>
              <c:numCache>
                <c:formatCode>_-* #,##0\ _€_-;\-* #,##0\ _€_-;_-* "-"??\ _€_-;_-@_-</c:formatCode>
                <c:ptCount val="7"/>
                <c:pt idx="0">
                  <c:v>8718.4917119074253</c:v>
                </c:pt>
                <c:pt idx="1">
                  <c:v>6706.3945277303446</c:v>
                </c:pt>
                <c:pt idx="2">
                  <c:v>5137.2481357016195</c:v>
                </c:pt>
                <c:pt idx="3">
                  <c:v>5763.4870849641238</c:v>
                </c:pt>
                <c:pt idx="4">
                  <c:v>3666.4131457933954</c:v>
                </c:pt>
                <c:pt idx="5">
                  <c:v>3817.9838967195678</c:v>
                </c:pt>
                <c:pt idx="6">
                  <c:v>1289.2673054230672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4B2-40EB-B598-0BE9A25442E4}"/>
            </c:ext>
          </c:extLst>
        </c:ser>
        <c:ser>
          <c:idx val="7"/>
          <c:order val="7"/>
          <c:tx>
            <c:strRef>
              <c:f>Diagramme!$B$12</c:f>
              <c:strCache>
                <c:ptCount val="1"/>
                <c:pt idx="0">
                  <c:v>Sonstiges Gebäude</c:v>
                </c:pt>
              </c:strCache>
            </c:strRef>
          </c:tx>
          <c:spPr>
            <a:solidFill>
              <a:schemeClr val="accent3">
                <a:tint val="69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6A6D4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07D-5C41-8FC8-CCCAD58F0A26}"/>
              </c:ext>
            </c:extLst>
          </c:dPt>
          <c:dPt>
            <c:idx val="2"/>
            <c:invertIfNegative val="0"/>
            <c:bubble3D val="0"/>
            <c:spPr>
              <a:solidFill>
                <a:srgbClr val="8B9CCE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07D-5C41-8FC8-CCCAD58F0A26}"/>
              </c:ext>
            </c:extLst>
          </c:dPt>
          <c:dPt>
            <c:idx val="3"/>
            <c:invertIfNegative val="0"/>
            <c:bubble3D val="0"/>
            <c:spPr>
              <a:solidFill>
                <a:srgbClr val="FFD08C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C2B7-EA49-B9B7-D63105B5CCCB}"/>
              </c:ext>
            </c:extLst>
          </c:dPt>
          <c:dPt>
            <c:idx val="4"/>
            <c:invertIfNegative val="0"/>
            <c:bubble3D val="0"/>
            <c:spPr>
              <a:solidFill>
                <a:srgbClr val="FFD08C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C2B7-EA49-B9B7-D63105B5CCCB}"/>
              </c:ext>
            </c:extLst>
          </c:dPt>
          <c:dPt>
            <c:idx val="5"/>
            <c:invertIfNegative val="0"/>
            <c:bubble3D val="0"/>
            <c:spPr>
              <a:solidFill>
                <a:srgbClr val="A5C49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C2B7-EA49-B9B7-D63105B5CCCB}"/>
              </c:ext>
            </c:extLst>
          </c:dPt>
          <c:dPt>
            <c:idx val="6"/>
            <c:invertIfNegative val="0"/>
            <c:bubble3D val="0"/>
            <c:spPr>
              <a:solidFill>
                <a:srgbClr val="A5C49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C2B7-EA49-B9B7-D63105B5CCCB}"/>
              </c:ext>
            </c:extLst>
          </c:dPt>
          <c:cat>
            <c:strRef>
              <c:f>Diagramme!$C$4:$I$4</c:f>
              <c:strCache>
                <c:ptCount val="7"/>
                <c:pt idx="0">
                  <c:v>THG IST</c:v>
                </c:pt>
                <c:pt idx="1">
                  <c:v>2030 BAU</c:v>
                </c:pt>
                <c:pt idx="2">
                  <c:v>2050 BAU</c:v>
                </c:pt>
                <c:pt idx="3">
                  <c:v>2030 KS</c:v>
                </c:pt>
                <c:pt idx="4">
                  <c:v>2050 KS</c:v>
                </c:pt>
                <c:pt idx="5">
                  <c:v>2030 2G</c:v>
                </c:pt>
                <c:pt idx="6">
                  <c:v>2050 2G</c:v>
                </c:pt>
              </c:strCache>
            </c:strRef>
          </c:cat>
          <c:val>
            <c:numRef>
              <c:f>Diagramme!$C$12:$I$12</c:f>
              <c:numCache>
                <c:formatCode>_-* #,##0\ _€_-;\-* #,##0\ _€_-;_-* "-"??\ _€_-;_-@_-</c:formatCode>
                <c:ptCount val="7"/>
                <c:pt idx="0">
                  <c:v>4542.0105891864478</c:v>
                </c:pt>
                <c:pt idx="1">
                  <c:v>3287.9459753169249</c:v>
                </c:pt>
                <c:pt idx="2">
                  <c:v>2233.45514889065</c:v>
                </c:pt>
                <c:pt idx="3">
                  <c:v>2847.1700885122814</c:v>
                </c:pt>
                <c:pt idx="4">
                  <c:v>1620.8396907075069</c:v>
                </c:pt>
                <c:pt idx="5">
                  <c:v>2178.8334896744864</c:v>
                </c:pt>
                <c:pt idx="6">
                  <c:v>843.85740915788062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4B2-40EB-B598-0BE9A25442E4}"/>
            </c:ext>
          </c:extLst>
        </c:ser>
        <c:ser>
          <c:idx val="8"/>
          <c:order val="8"/>
          <c:tx>
            <c:strRef>
              <c:f>Diagramme!$B$13</c:f>
              <c:strCache>
                <c:ptCount val="1"/>
                <c:pt idx="0">
                  <c:v>Verwaltungsgebäude</c:v>
                </c:pt>
              </c:strCache>
            </c:strRef>
          </c:tx>
          <c:spPr>
            <a:solidFill>
              <a:schemeClr val="accent3">
                <a:tint val="56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EB9DC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07D-5C41-8FC8-CCCAD58F0A26}"/>
              </c:ext>
            </c:extLst>
          </c:dPt>
          <c:dPt>
            <c:idx val="2"/>
            <c:invertIfNegative val="0"/>
            <c:bubble3D val="0"/>
            <c:spPr>
              <a:solidFill>
                <a:srgbClr val="A4B0D7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007D-5C41-8FC8-CCCAD58F0A26}"/>
              </c:ext>
            </c:extLst>
          </c:dPt>
          <c:dPt>
            <c:idx val="3"/>
            <c:invertIfNegative val="0"/>
            <c:bubble3D val="0"/>
            <c:spPr>
              <a:solidFill>
                <a:srgbClr val="FFDAA8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C2B7-EA49-B9B7-D63105B5CCCB}"/>
              </c:ext>
            </c:extLst>
          </c:dPt>
          <c:dPt>
            <c:idx val="4"/>
            <c:invertIfNegative val="0"/>
            <c:bubble3D val="0"/>
            <c:spPr>
              <a:solidFill>
                <a:srgbClr val="FFDAA8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C2B7-EA49-B9B7-D63105B5CCCB}"/>
              </c:ext>
            </c:extLst>
          </c:dPt>
          <c:dPt>
            <c:idx val="5"/>
            <c:invertIfNegative val="0"/>
            <c:bubble3D val="0"/>
            <c:spPr>
              <a:solidFill>
                <a:srgbClr val="B9D0AE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C2B7-EA49-B9B7-D63105B5CCCB}"/>
              </c:ext>
            </c:extLst>
          </c:dPt>
          <c:dPt>
            <c:idx val="6"/>
            <c:invertIfNegative val="0"/>
            <c:bubble3D val="0"/>
            <c:spPr>
              <a:solidFill>
                <a:srgbClr val="B9D0AE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C2B7-EA49-B9B7-D63105B5CCCB}"/>
              </c:ext>
            </c:extLst>
          </c:dPt>
          <c:cat>
            <c:strRef>
              <c:f>Diagramme!$C$4:$I$4</c:f>
              <c:strCache>
                <c:ptCount val="7"/>
                <c:pt idx="0">
                  <c:v>THG IST</c:v>
                </c:pt>
                <c:pt idx="1">
                  <c:v>2030 BAU</c:v>
                </c:pt>
                <c:pt idx="2">
                  <c:v>2050 BAU</c:v>
                </c:pt>
                <c:pt idx="3">
                  <c:v>2030 KS</c:v>
                </c:pt>
                <c:pt idx="4">
                  <c:v>2050 KS</c:v>
                </c:pt>
                <c:pt idx="5">
                  <c:v>2030 2G</c:v>
                </c:pt>
                <c:pt idx="6">
                  <c:v>2050 2G</c:v>
                </c:pt>
              </c:strCache>
            </c:strRef>
          </c:cat>
          <c:val>
            <c:numRef>
              <c:f>Diagramme!$C$13:$I$13</c:f>
              <c:numCache>
                <c:formatCode>_-* #,##0\ _€_-;\-* #,##0\ _€_-;_-* "-"??\ _€_-;_-@_-</c:formatCode>
                <c:ptCount val="7"/>
                <c:pt idx="0">
                  <c:v>2286.9722474386535</c:v>
                </c:pt>
                <c:pt idx="1">
                  <c:v>1884.4183889853284</c:v>
                </c:pt>
                <c:pt idx="2">
                  <c:v>1428.5289206783543</c:v>
                </c:pt>
                <c:pt idx="3">
                  <c:v>1654.8130644750177</c:v>
                </c:pt>
                <c:pt idx="4">
                  <c:v>1083.3091167425018</c:v>
                </c:pt>
                <c:pt idx="5">
                  <c:v>1168.58062056006</c:v>
                </c:pt>
                <c:pt idx="6">
                  <c:v>447.69381174864412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4B2-40EB-B598-0BE9A25442E4}"/>
            </c:ext>
          </c:extLst>
        </c:ser>
        <c:ser>
          <c:idx val="9"/>
          <c:order val="9"/>
          <c:tx>
            <c:strRef>
              <c:f>Diagramme!$B$14</c:f>
              <c:strCache>
                <c:ptCount val="1"/>
                <c:pt idx="0">
                  <c:v>Mobilität</c:v>
                </c:pt>
              </c:strCache>
            </c:strRef>
          </c:tx>
          <c:spPr>
            <a:solidFill>
              <a:srgbClr val="F7C4A4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strRef>
              <c:f>Diagramme!$C$4:$I$4</c:f>
              <c:strCache>
                <c:ptCount val="7"/>
                <c:pt idx="0">
                  <c:v>THG IST</c:v>
                </c:pt>
                <c:pt idx="1">
                  <c:v>2030 BAU</c:v>
                </c:pt>
                <c:pt idx="2">
                  <c:v>2050 BAU</c:v>
                </c:pt>
                <c:pt idx="3">
                  <c:v>2030 KS</c:v>
                </c:pt>
                <c:pt idx="4">
                  <c:v>2050 KS</c:v>
                </c:pt>
                <c:pt idx="5">
                  <c:v>2030 2G</c:v>
                </c:pt>
                <c:pt idx="6">
                  <c:v>2050 2G</c:v>
                </c:pt>
              </c:strCache>
            </c:strRef>
          </c:cat>
          <c:val>
            <c:numRef>
              <c:f>Diagramme!$C$14:$I$14</c:f>
              <c:numCache>
                <c:formatCode>_-* #,##0\ _€_-;\-* #,##0\ _€_-;_-* "-"??\ _€_-;_-@_-</c:formatCode>
                <c:ptCount val="7"/>
                <c:pt idx="0">
                  <c:v>8535.2801869084506</c:v>
                </c:pt>
                <c:pt idx="1">
                  <c:v>7014.97903526973</c:v>
                </c:pt>
                <c:pt idx="2">
                  <c:v>3695.7599386270299</c:v>
                </c:pt>
                <c:pt idx="3">
                  <c:v>6125.9938325112489</c:v>
                </c:pt>
                <c:pt idx="4">
                  <c:v>2618.0959670616403</c:v>
                </c:pt>
                <c:pt idx="5">
                  <c:v>5568.4337289149626</c:v>
                </c:pt>
                <c:pt idx="6">
                  <c:v>1951.7972595848303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4B2-40EB-B598-0BE9A2544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819520"/>
        <c:axId val="101821056"/>
      </c:barChart>
      <c:catAx>
        <c:axId val="10181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1821056"/>
        <c:crosses val="autoZero"/>
        <c:auto val="1"/>
        <c:lblAlgn val="ctr"/>
        <c:lblOffset val="100"/>
        <c:noMultiLvlLbl val="0"/>
      </c:catAx>
      <c:valAx>
        <c:axId val="10182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THG-Emissionen in tCO2e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181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11CCC-76F6-274C-95DF-96F3FF4C67A3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4DB366F-CDAA-164D-888D-6217E99B037D}">
      <dgm:prSet phldrT="[Text]" custT="1"/>
      <dgm:spPr>
        <a:solidFill>
          <a:srgbClr val="7030A0">
            <a:alpha val="63137"/>
          </a:srgbClr>
        </a:solidFill>
      </dgm:spPr>
      <dgm:t>
        <a:bodyPr/>
        <a:lstStyle/>
        <a:p>
          <a:r>
            <a:rPr lang="de-DE" sz="1200" b="1" dirty="0">
              <a:solidFill>
                <a:schemeClr val="tx1"/>
              </a:solidFill>
            </a:rPr>
            <a:t>Gebäude</a:t>
          </a:r>
        </a:p>
        <a:p>
          <a:endParaRPr lang="de-DE" sz="1100" b="1" dirty="0">
            <a:solidFill>
              <a:schemeClr val="tx1"/>
            </a:solidFill>
          </a:endParaRPr>
        </a:p>
      </dgm:t>
    </dgm:pt>
    <dgm:pt modelId="{60D9EEDA-8EEC-254D-B8C9-5DAADB4904D1}" type="parTrans" cxnId="{D1E99051-DABB-B844-BD8C-CCF884E96B50}">
      <dgm:prSet/>
      <dgm:spPr/>
      <dgm:t>
        <a:bodyPr/>
        <a:lstStyle/>
        <a:p>
          <a:endParaRPr lang="de-DE" b="1"/>
        </a:p>
      </dgm:t>
    </dgm:pt>
    <dgm:pt modelId="{620542B2-932F-564C-99E7-6DC4CF23FDF8}" type="sibTrans" cxnId="{D1E99051-DABB-B844-BD8C-CCF884E96B50}">
      <dgm:prSet/>
      <dgm:spPr/>
      <dgm:t>
        <a:bodyPr/>
        <a:lstStyle/>
        <a:p>
          <a:endParaRPr lang="de-DE" b="1"/>
        </a:p>
      </dgm:t>
    </dgm:pt>
    <dgm:pt modelId="{29652EEA-86BC-144C-9EE2-629A16B3F212}">
      <dgm:prSet phldrT="[Text]" custT="1"/>
      <dgm:spPr>
        <a:solidFill>
          <a:srgbClr val="7030A0">
            <a:alpha val="63137"/>
          </a:srgbClr>
        </a:solidFill>
      </dgm:spPr>
      <dgm:t>
        <a:bodyPr/>
        <a:lstStyle/>
        <a:p>
          <a:r>
            <a:rPr lang="de-DE" sz="1200" b="1" dirty="0">
              <a:solidFill>
                <a:schemeClr val="tx1"/>
              </a:solidFill>
            </a:rPr>
            <a:t>Mobilität</a:t>
          </a:r>
        </a:p>
        <a:p>
          <a:endParaRPr lang="de-DE" sz="1100" b="1" dirty="0">
            <a:solidFill>
              <a:schemeClr val="tx1"/>
            </a:solidFill>
          </a:endParaRPr>
        </a:p>
      </dgm:t>
    </dgm:pt>
    <dgm:pt modelId="{99A292A8-FA94-0B49-B17D-382F94AF232D}" type="parTrans" cxnId="{823236D9-6470-594D-A776-ABB7FA8ACAF0}">
      <dgm:prSet/>
      <dgm:spPr/>
      <dgm:t>
        <a:bodyPr/>
        <a:lstStyle/>
        <a:p>
          <a:endParaRPr lang="de-DE" b="1"/>
        </a:p>
      </dgm:t>
    </dgm:pt>
    <dgm:pt modelId="{C91EC698-9FB6-D349-A169-E8EE5EF354F3}" type="sibTrans" cxnId="{823236D9-6470-594D-A776-ABB7FA8ACAF0}">
      <dgm:prSet/>
      <dgm:spPr/>
      <dgm:t>
        <a:bodyPr/>
        <a:lstStyle/>
        <a:p>
          <a:endParaRPr lang="de-DE" b="1"/>
        </a:p>
      </dgm:t>
    </dgm:pt>
    <dgm:pt modelId="{50D1CF37-1D3E-7847-94E5-B01A7780B060}">
      <dgm:prSet phldrT="[Text]" custT="1"/>
      <dgm:spPr>
        <a:solidFill>
          <a:srgbClr val="7030A0">
            <a:alpha val="25000"/>
          </a:srgbClr>
        </a:solidFill>
      </dgm:spPr>
      <dgm:t>
        <a:bodyPr/>
        <a:lstStyle/>
        <a:p>
          <a:r>
            <a:rPr lang="de-DE" sz="1200" b="1" dirty="0"/>
            <a:t>Beschaffung</a:t>
          </a:r>
        </a:p>
        <a:p>
          <a:endParaRPr lang="de-DE" sz="1100" b="1" dirty="0"/>
        </a:p>
      </dgm:t>
    </dgm:pt>
    <dgm:pt modelId="{F728BAFC-CCCB-4D42-B2F4-EA77D3320CCA}" type="parTrans" cxnId="{3B43D4FD-7548-BD42-B426-522879D9CEDC}">
      <dgm:prSet/>
      <dgm:spPr/>
      <dgm:t>
        <a:bodyPr/>
        <a:lstStyle/>
        <a:p>
          <a:endParaRPr lang="de-DE" b="1"/>
        </a:p>
      </dgm:t>
    </dgm:pt>
    <dgm:pt modelId="{185F8AF4-672C-2C42-9619-A21469731D5F}" type="sibTrans" cxnId="{3B43D4FD-7548-BD42-B426-522879D9CEDC}">
      <dgm:prSet/>
      <dgm:spPr/>
      <dgm:t>
        <a:bodyPr/>
        <a:lstStyle/>
        <a:p>
          <a:endParaRPr lang="de-DE" b="1"/>
        </a:p>
      </dgm:t>
    </dgm:pt>
    <dgm:pt modelId="{9DF88633-8195-4D4E-9573-B6692058AFEB}">
      <dgm:prSet phldrT="[Text]" custT="1"/>
      <dgm:spPr>
        <a:solidFill>
          <a:srgbClr val="7030A0">
            <a:alpha val="25000"/>
          </a:srgbClr>
        </a:solidFill>
      </dgm:spPr>
      <dgm:t>
        <a:bodyPr/>
        <a:lstStyle/>
        <a:p>
          <a:r>
            <a:rPr lang="de-DE" sz="1200" b="1" dirty="0"/>
            <a:t>Organisation</a:t>
          </a:r>
        </a:p>
        <a:p>
          <a:endParaRPr lang="de-DE" sz="1100" b="1" dirty="0"/>
        </a:p>
      </dgm:t>
    </dgm:pt>
    <dgm:pt modelId="{C1CBBBF0-B536-4245-9C73-76346D04B4A4}" type="parTrans" cxnId="{D753D9DB-A64E-6E49-BDBA-4EDA4D6ECF21}">
      <dgm:prSet/>
      <dgm:spPr/>
      <dgm:t>
        <a:bodyPr/>
        <a:lstStyle/>
        <a:p>
          <a:endParaRPr lang="de-DE" b="1"/>
        </a:p>
      </dgm:t>
    </dgm:pt>
    <dgm:pt modelId="{9F6CD35E-6329-164C-B5B5-32748937FFBA}" type="sibTrans" cxnId="{D753D9DB-A64E-6E49-BDBA-4EDA4D6ECF21}">
      <dgm:prSet/>
      <dgm:spPr/>
      <dgm:t>
        <a:bodyPr/>
        <a:lstStyle/>
        <a:p>
          <a:endParaRPr lang="de-DE" b="1"/>
        </a:p>
      </dgm:t>
    </dgm:pt>
    <dgm:pt modelId="{D92C6286-6472-F346-B06B-A845ED21D387}">
      <dgm:prSet phldrT="[Text]" custT="1"/>
      <dgm:spPr>
        <a:solidFill>
          <a:srgbClr val="7030A0">
            <a:alpha val="25000"/>
          </a:srgbClr>
        </a:solidFill>
      </dgm:spPr>
      <dgm:t>
        <a:bodyPr/>
        <a:lstStyle/>
        <a:p>
          <a:r>
            <a:rPr lang="de-DE" sz="1200" b="1" dirty="0"/>
            <a:t>Bewusstseins-bildung</a:t>
          </a:r>
        </a:p>
        <a:p>
          <a:endParaRPr lang="de-DE" sz="1100" b="1" dirty="0"/>
        </a:p>
      </dgm:t>
    </dgm:pt>
    <dgm:pt modelId="{690DAC5E-95A5-9041-8AF3-83FE5EA5A83C}" type="parTrans" cxnId="{7A57C0DB-CD47-C548-9FA7-E7D30C5247F8}">
      <dgm:prSet/>
      <dgm:spPr/>
      <dgm:t>
        <a:bodyPr/>
        <a:lstStyle/>
        <a:p>
          <a:endParaRPr lang="de-DE" b="1"/>
        </a:p>
      </dgm:t>
    </dgm:pt>
    <dgm:pt modelId="{56DC836B-7623-AA47-B7A2-679B16B63B79}" type="sibTrans" cxnId="{7A57C0DB-CD47-C548-9FA7-E7D30C5247F8}">
      <dgm:prSet/>
      <dgm:spPr/>
      <dgm:t>
        <a:bodyPr/>
        <a:lstStyle/>
        <a:p>
          <a:endParaRPr lang="de-DE" b="1"/>
        </a:p>
      </dgm:t>
    </dgm:pt>
    <dgm:pt modelId="{7EC40EA4-2878-824A-B1F7-23FB6D6862EE}" type="pres">
      <dgm:prSet presAssocID="{BD411CCC-76F6-274C-95DF-96F3FF4C67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3A926D1-6441-9944-917C-1FF9D120652B}" type="pres">
      <dgm:prSet presAssocID="{74DB366F-CDAA-164D-888D-6217E99B037D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0CFE9D-7E54-754E-BE3A-70070354AB47}" type="pres">
      <dgm:prSet presAssocID="{620542B2-932F-564C-99E7-6DC4CF23FDF8}" presName="space" presStyleCnt="0"/>
      <dgm:spPr/>
    </dgm:pt>
    <dgm:pt modelId="{665409A9-DA70-124D-9221-ED2A2E230954}" type="pres">
      <dgm:prSet presAssocID="{29652EEA-86BC-144C-9EE2-629A16B3F212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78AD9C-D376-B549-B2F1-486E159C99C6}" type="pres">
      <dgm:prSet presAssocID="{C91EC698-9FB6-D349-A169-E8EE5EF354F3}" presName="space" presStyleCnt="0"/>
      <dgm:spPr/>
    </dgm:pt>
    <dgm:pt modelId="{595710CC-3862-8048-9942-FEAC7FDC082D}" type="pres">
      <dgm:prSet presAssocID="{50D1CF37-1D3E-7847-94E5-B01A7780B06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416AEF-4BDB-1A41-902F-BB4DF2FC6D6B}" type="pres">
      <dgm:prSet presAssocID="{185F8AF4-672C-2C42-9619-A21469731D5F}" presName="space" presStyleCnt="0"/>
      <dgm:spPr/>
    </dgm:pt>
    <dgm:pt modelId="{8D9D3763-3BEA-6C4D-A5ED-A41D15D924B0}" type="pres">
      <dgm:prSet presAssocID="{D92C6286-6472-F346-B06B-A845ED21D38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2A4540-6423-194B-B109-A31FF572A96C}" type="pres">
      <dgm:prSet presAssocID="{56DC836B-7623-AA47-B7A2-679B16B63B79}" presName="space" presStyleCnt="0"/>
      <dgm:spPr/>
    </dgm:pt>
    <dgm:pt modelId="{979C89A6-BA20-9C4C-8497-65786B685FEB}" type="pres">
      <dgm:prSet presAssocID="{9DF88633-8195-4D4E-9573-B6692058AFEB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23236D9-6470-594D-A776-ABB7FA8ACAF0}" srcId="{BD411CCC-76F6-274C-95DF-96F3FF4C67A3}" destId="{29652EEA-86BC-144C-9EE2-629A16B3F212}" srcOrd="1" destOrd="0" parTransId="{99A292A8-FA94-0B49-B17D-382F94AF232D}" sibTransId="{C91EC698-9FB6-D349-A169-E8EE5EF354F3}"/>
    <dgm:cxn modelId="{F3773FB2-2FF6-48A6-BC5C-74A651B93C1B}" type="presOf" srcId="{74DB366F-CDAA-164D-888D-6217E99B037D}" destId="{E3A926D1-6441-9944-917C-1FF9D120652B}" srcOrd="0" destOrd="0" presId="urn:microsoft.com/office/officeart/2005/8/layout/venn3"/>
    <dgm:cxn modelId="{21CEEE33-8189-4D26-987C-709B2DC75465}" type="presOf" srcId="{BD411CCC-76F6-274C-95DF-96F3FF4C67A3}" destId="{7EC40EA4-2878-824A-B1F7-23FB6D6862EE}" srcOrd="0" destOrd="0" presId="urn:microsoft.com/office/officeart/2005/8/layout/venn3"/>
    <dgm:cxn modelId="{3B43D4FD-7548-BD42-B426-522879D9CEDC}" srcId="{BD411CCC-76F6-274C-95DF-96F3FF4C67A3}" destId="{50D1CF37-1D3E-7847-94E5-B01A7780B060}" srcOrd="2" destOrd="0" parTransId="{F728BAFC-CCCB-4D42-B2F4-EA77D3320CCA}" sibTransId="{185F8AF4-672C-2C42-9619-A21469731D5F}"/>
    <dgm:cxn modelId="{7A57C0DB-CD47-C548-9FA7-E7D30C5247F8}" srcId="{BD411CCC-76F6-274C-95DF-96F3FF4C67A3}" destId="{D92C6286-6472-F346-B06B-A845ED21D387}" srcOrd="3" destOrd="0" parTransId="{690DAC5E-95A5-9041-8AF3-83FE5EA5A83C}" sibTransId="{56DC836B-7623-AA47-B7A2-679B16B63B79}"/>
    <dgm:cxn modelId="{4DE5E307-A8C1-4D47-AE1D-C398A7F73096}" type="presOf" srcId="{9DF88633-8195-4D4E-9573-B6692058AFEB}" destId="{979C89A6-BA20-9C4C-8497-65786B685FEB}" srcOrd="0" destOrd="0" presId="urn:microsoft.com/office/officeart/2005/8/layout/venn3"/>
    <dgm:cxn modelId="{A07D8323-CD52-4110-9450-5BBD5C5AAA91}" type="presOf" srcId="{29652EEA-86BC-144C-9EE2-629A16B3F212}" destId="{665409A9-DA70-124D-9221-ED2A2E230954}" srcOrd="0" destOrd="0" presId="urn:microsoft.com/office/officeart/2005/8/layout/venn3"/>
    <dgm:cxn modelId="{D753D9DB-A64E-6E49-BDBA-4EDA4D6ECF21}" srcId="{BD411CCC-76F6-274C-95DF-96F3FF4C67A3}" destId="{9DF88633-8195-4D4E-9573-B6692058AFEB}" srcOrd="4" destOrd="0" parTransId="{C1CBBBF0-B536-4245-9C73-76346D04B4A4}" sibTransId="{9F6CD35E-6329-164C-B5B5-32748937FFBA}"/>
    <dgm:cxn modelId="{71B8A564-3866-4402-9E69-B914B3BADB23}" type="presOf" srcId="{50D1CF37-1D3E-7847-94E5-B01A7780B060}" destId="{595710CC-3862-8048-9942-FEAC7FDC082D}" srcOrd="0" destOrd="0" presId="urn:microsoft.com/office/officeart/2005/8/layout/venn3"/>
    <dgm:cxn modelId="{E5B68C00-33FB-4F9D-9134-35CF884E5A70}" type="presOf" srcId="{D92C6286-6472-F346-B06B-A845ED21D387}" destId="{8D9D3763-3BEA-6C4D-A5ED-A41D15D924B0}" srcOrd="0" destOrd="0" presId="urn:microsoft.com/office/officeart/2005/8/layout/venn3"/>
    <dgm:cxn modelId="{D1E99051-DABB-B844-BD8C-CCF884E96B50}" srcId="{BD411CCC-76F6-274C-95DF-96F3FF4C67A3}" destId="{74DB366F-CDAA-164D-888D-6217E99B037D}" srcOrd="0" destOrd="0" parTransId="{60D9EEDA-8EEC-254D-B8C9-5DAADB4904D1}" sibTransId="{620542B2-932F-564C-99E7-6DC4CF23FDF8}"/>
    <dgm:cxn modelId="{A2A93238-F9FF-4CA9-8BAA-BF7FBEE2C9EF}" type="presParOf" srcId="{7EC40EA4-2878-824A-B1F7-23FB6D6862EE}" destId="{E3A926D1-6441-9944-917C-1FF9D120652B}" srcOrd="0" destOrd="0" presId="urn:microsoft.com/office/officeart/2005/8/layout/venn3"/>
    <dgm:cxn modelId="{AA596292-9393-4151-9A64-B94F98CA9456}" type="presParOf" srcId="{7EC40EA4-2878-824A-B1F7-23FB6D6862EE}" destId="{770CFE9D-7E54-754E-BE3A-70070354AB47}" srcOrd="1" destOrd="0" presId="urn:microsoft.com/office/officeart/2005/8/layout/venn3"/>
    <dgm:cxn modelId="{85000B0B-F664-4D12-8D9C-231FE88422DA}" type="presParOf" srcId="{7EC40EA4-2878-824A-B1F7-23FB6D6862EE}" destId="{665409A9-DA70-124D-9221-ED2A2E230954}" srcOrd="2" destOrd="0" presId="urn:microsoft.com/office/officeart/2005/8/layout/venn3"/>
    <dgm:cxn modelId="{5FD1197C-7EB7-424F-8422-3ED82B6A628C}" type="presParOf" srcId="{7EC40EA4-2878-824A-B1F7-23FB6D6862EE}" destId="{C178AD9C-D376-B549-B2F1-486E159C99C6}" srcOrd="3" destOrd="0" presId="urn:microsoft.com/office/officeart/2005/8/layout/venn3"/>
    <dgm:cxn modelId="{802D17D4-E9C6-4734-92C9-9F81E6854257}" type="presParOf" srcId="{7EC40EA4-2878-824A-B1F7-23FB6D6862EE}" destId="{595710CC-3862-8048-9942-FEAC7FDC082D}" srcOrd="4" destOrd="0" presId="urn:microsoft.com/office/officeart/2005/8/layout/venn3"/>
    <dgm:cxn modelId="{6D40DDD9-1DDE-4707-B55E-351B66463B86}" type="presParOf" srcId="{7EC40EA4-2878-824A-B1F7-23FB6D6862EE}" destId="{21416AEF-4BDB-1A41-902F-BB4DF2FC6D6B}" srcOrd="5" destOrd="0" presId="urn:microsoft.com/office/officeart/2005/8/layout/venn3"/>
    <dgm:cxn modelId="{F7986E32-D391-48E9-BD90-7E786387C2F6}" type="presParOf" srcId="{7EC40EA4-2878-824A-B1F7-23FB6D6862EE}" destId="{8D9D3763-3BEA-6C4D-A5ED-A41D15D924B0}" srcOrd="6" destOrd="0" presId="urn:microsoft.com/office/officeart/2005/8/layout/venn3"/>
    <dgm:cxn modelId="{95E65C20-2200-4636-97ED-A2EC9741F544}" type="presParOf" srcId="{7EC40EA4-2878-824A-B1F7-23FB6D6862EE}" destId="{C02A4540-6423-194B-B109-A31FF572A96C}" srcOrd="7" destOrd="0" presId="urn:microsoft.com/office/officeart/2005/8/layout/venn3"/>
    <dgm:cxn modelId="{7E929ABE-D402-4011-B48B-EEF5D19112D0}" type="presParOf" srcId="{7EC40EA4-2878-824A-B1F7-23FB6D6862EE}" destId="{979C89A6-BA20-9C4C-8497-65786B685FE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926D1-6441-9944-917C-1FF9D120652B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rgbClr val="7030A0">
            <a:alpha val="63137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15240" rIns="10780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>
              <a:solidFill>
                <a:schemeClr val="tx1"/>
              </a:solidFill>
            </a:rPr>
            <a:t>Gebäude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>
            <a:solidFill>
              <a:schemeClr val="tx1"/>
            </a:solidFill>
          </a:endParaRPr>
        </a:p>
      </dsp:txBody>
      <dsp:txXfrm>
        <a:off x="287886" y="1570388"/>
        <a:ext cx="1385186" cy="1385186"/>
      </dsp:txXfrm>
    </dsp:sp>
    <dsp:sp modelId="{665409A9-DA70-124D-9221-ED2A2E230954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rgbClr val="7030A0">
            <a:alpha val="63137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15240" rIns="10780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>
              <a:solidFill>
                <a:schemeClr val="tx1"/>
              </a:solidFill>
            </a:rPr>
            <a:t>Mobilität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>
            <a:solidFill>
              <a:schemeClr val="tx1"/>
            </a:solidFill>
          </a:endParaRPr>
        </a:p>
      </dsp:txBody>
      <dsp:txXfrm>
        <a:off x="1855046" y="1570388"/>
        <a:ext cx="1385186" cy="1385186"/>
      </dsp:txXfrm>
    </dsp:sp>
    <dsp:sp modelId="{595710CC-3862-8048-9942-FEAC7FDC082D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rgbClr val="7030A0">
            <a:alpha val="2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15240" rIns="10780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Beschaffung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/>
        </a:p>
      </dsp:txBody>
      <dsp:txXfrm>
        <a:off x="3422206" y="1570388"/>
        <a:ext cx="1385186" cy="1385186"/>
      </dsp:txXfrm>
    </dsp:sp>
    <dsp:sp modelId="{8D9D3763-3BEA-6C4D-A5ED-A41D15D92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rgbClr val="7030A0">
            <a:alpha val="2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15240" rIns="10780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Bewusstseins-bildung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/>
        </a:p>
      </dsp:txBody>
      <dsp:txXfrm>
        <a:off x="4989367" y="1570388"/>
        <a:ext cx="1385186" cy="1385186"/>
      </dsp:txXfrm>
    </dsp:sp>
    <dsp:sp modelId="{979C89A6-BA20-9C4C-8497-65786B685FEB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rgbClr val="7030A0">
            <a:alpha val="2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15240" rIns="10780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Organisation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/>
        </a:p>
      </dsp:txBody>
      <dsp:txXfrm>
        <a:off x="6556527" y="1570388"/>
        <a:ext cx="1385186" cy="1385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5A3F-F910-494E-A54B-41172FC67C35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68E4-973D-48FA-BCDF-011962561C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15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268E4-973D-48FA-BCDF-011962561CE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83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https://www.swr.de/-/id=11636006/property=full/3eez4z/Ein%20Mann%20h%C3%A4lt%20ein%20Feuerzeug%20unter%20den%20Planeten%20Erde.jpg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268E4-973D-48FA-BCDF-011962561CE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0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268E4-973D-48FA-BCDF-011962561CE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73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268E4-973D-48FA-BCDF-011962561CE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50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EKD Text Unser</a:t>
            </a:r>
            <a:r>
              <a:rPr lang="de-DE" baseline="0" dirty="0" smtClean="0"/>
              <a:t> tägliches Brot gib uns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268E4-973D-48FA-BCDF-011962561CE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39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CD96-9F7E-4FE2-8F29-520976029AB1}" type="datetime1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2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7F63-369F-482C-953F-DCAD1FE64F34}" type="datetime1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32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4521-6497-437E-AB10-7F7462C02615}" type="datetime1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93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447A-6FF6-40C3-A0A7-CFF60AFDEA79}" type="datetime1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15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FBB0-A833-4227-9B6D-55B0474A11F8}" type="datetime1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51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4B59-5BEE-44E0-886E-811BCA909920}" type="datetime1">
              <a:rPr lang="de-DE" smtClean="0"/>
              <a:t>11.11.2019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99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885C-33E7-4740-A834-FE1335D9659F}" type="datetime1">
              <a:rPr lang="de-DE" smtClean="0"/>
              <a:t>11.11.2019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39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A0A6-70D5-4F2E-A88C-D0F3E91C13B5}" type="datetime1">
              <a:rPr lang="de-DE" smtClean="0"/>
              <a:t>11.11.2019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98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FE0F-BA14-4CD3-93F3-F67D38DF6107}" type="datetime1">
              <a:rPr lang="de-DE" smtClean="0"/>
              <a:t>11.11.2019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78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BBC-4A57-4B6F-A54B-01EDE2E6D9BA}" type="datetime1">
              <a:rPr lang="de-DE" smtClean="0"/>
              <a:t>11.11.2019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66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8223-C52E-462E-8455-CE9764E7DFE1}" type="datetime1">
              <a:rPr lang="de-DE" smtClean="0"/>
              <a:t>11.11.2019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57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27E6-892B-4CFD-8367-58C38AD2BA39}" type="datetime1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D09D5-ABE1-48A4-930D-92822CC24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14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ayern-evangelisch.de/index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470025"/>
          </a:xfrm>
        </p:spPr>
        <p:txBody>
          <a:bodyPr/>
          <a:lstStyle/>
          <a:p>
            <a:r>
              <a:rPr lang="de-DE" dirty="0" smtClean="0"/>
              <a:t>Das Integrierte Klimaschutzkonzept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r>
              <a:rPr lang="de-DE" dirty="0" smtClean="0"/>
              <a:t>Schöpfung bewahren – Klimaschutz praktizieren</a:t>
            </a:r>
            <a:endParaRPr lang="de-DE" dirty="0"/>
          </a:p>
        </p:txBody>
      </p:sp>
      <p:pic>
        <p:nvPicPr>
          <p:cNvPr id="1028" name="Picture 4" descr="Bayern Evangelisch Logo, © Bayern Evangelisch">
            <a:hlinkClick r:id="rId2" tooltip="Link zur Startseite von Bayern Evangelisch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04" y="548680"/>
            <a:ext cx="386715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des IKK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04782" cy="525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1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1520" y="692696"/>
            <a:ext cx="3384376" cy="3888432"/>
          </a:xfrm>
        </p:spPr>
        <p:txBody>
          <a:bodyPr>
            <a:noAutofit/>
          </a:bodyPr>
          <a:lstStyle/>
          <a:p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/>
              <a:t/>
            </a:r>
            <a:br>
              <a:rPr lang="de-DE" sz="5000" dirty="0"/>
            </a:br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/>
              <a:t/>
            </a:r>
            <a:br>
              <a:rPr lang="de-DE" sz="5000" dirty="0"/>
            </a:br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 smtClean="0"/>
              <a:t>Treibhaus-</a:t>
            </a:r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 err="1" smtClean="0"/>
              <a:t>gasbilanz</a:t>
            </a:r>
            <a:r>
              <a:rPr lang="de-DE" sz="5000" dirty="0" smtClean="0"/>
              <a:t> der ELKB</a:t>
            </a:r>
            <a:endParaRPr lang="de-DE" sz="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11</a:t>
            </a:fld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51"/>
          <a:stretch/>
        </p:blipFill>
        <p:spPr bwMode="auto">
          <a:xfrm>
            <a:off x="3923928" y="116632"/>
            <a:ext cx="4320000" cy="6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Fünf Themenfelder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8906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4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716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7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7" y="953344"/>
            <a:ext cx="924140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1" y="29694"/>
            <a:ext cx="92287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 smtClean="0"/>
          </a:p>
          <a:p>
            <a:pPr algn="ctr"/>
            <a:r>
              <a:rPr lang="de-DE" sz="2800" b="1" dirty="0" smtClean="0"/>
              <a:t>Themenfeld Gebäude</a:t>
            </a:r>
            <a:endParaRPr lang="de-DE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2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15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57748" cy="5002202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0" y="3226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Themenfeld Mobilität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7219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980728"/>
            <a:ext cx="3168352" cy="3888432"/>
          </a:xfrm>
        </p:spPr>
        <p:txBody>
          <a:bodyPr>
            <a:noAutofit/>
          </a:bodyPr>
          <a:lstStyle/>
          <a:p>
            <a:pPr algn="ctr"/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/>
              <a:t/>
            </a:r>
            <a:br>
              <a:rPr lang="de-DE" sz="5000" dirty="0"/>
            </a:br>
            <a:r>
              <a:rPr lang="de-DE" sz="5000" dirty="0"/>
              <a:t>D</a:t>
            </a:r>
            <a:r>
              <a:rPr lang="de-DE" sz="5000" dirty="0" smtClean="0"/>
              <a:t>rei </a:t>
            </a:r>
            <a:r>
              <a:rPr lang="de-DE" sz="5000" dirty="0" smtClean="0"/>
              <a:t>Zukunfts-szenarien</a:t>
            </a:r>
            <a:endParaRPr lang="de-DE" sz="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16</a:t>
            </a:fld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51"/>
          <a:stretch/>
        </p:blipFill>
        <p:spPr bwMode="auto">
          <a:xfrm>
            <a:off x="3923928" y="116632"/>
            <a:ext cx="4320000" cy="6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Drei Szenarien des Klimaschutzes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17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3408"/>
            <a:ext cx="8678408" cy="33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1296" y="112474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Reduktion der Treibhausgasemissionen um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81296" y="1494076"/>
            <a:ext cx="246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-46%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347864" y="14940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-62%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350077" y="1494076"/>
            <a:ext cx="255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-80%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03419" y="5159073"/>
            <a:ext cx="8526509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de-DE" dirty="0"/>
              <a:t>Das 2-Grad-Szenario: -80% Emissionen bis </a:t>
            </a:r>
            <a:r>
              <a:rPr lang="de-DE" dirty="0" smtClean="0"/>
              <a:t>2050 ist nur </a:t>
            </a:r>
            <a:r>
              <a:rPr lang="de-DE" dirty="0"/>
              <a:t>mit engagierter Umsetzung zu </a:t>
            </a:r>
            <a:r>
              <a:rPr lang="de-DE" dirty="0" smtClean="0"/>
              <a:t>erreichen. Der Bund </a:t>
            </a:r>
            <a:r>
              <a:rPr lang="de-DE" dirty="0"/>
              <a:t>fördert Beratung und Begleitung in den ersten 5 Jahren („</a:t>
            </a:r>
            <a:r>
              <a:rPr lang="de-DE" dirty="0" err="1" smtClean="0"/>
              <a:t>KlimaschutzmanagerInnen</a:t>
            </a:r>
            <a:r>
              <a:rPr lang="de-DE" dirty="0" smtClean="0"/>
              <a:t>“).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4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18</a:t>
            </a:fld>
            <a:endParaRPr lang="de-DE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D6A7636D-6860-49E2-8BBF-79B5DBB3B2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977028"/>
              </p:ext>
            </p:extLst>
          </p:nvPr>
        </p:nvGraphicFramePr>
        <p:xfrm>
          <a:off x="-21285" y="620688"/>
          <a:ext cx="9144000" cy="557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59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Beschluss der Synode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de-DE" dirty="0" smtClean="0"/>
              <a:t>„Im </a:t>
            </a:r>
            <a:r>
              <a:rPr lang="de-DE" dirty="0"/>
              <a:t>Glauben daran, dass Gott der Schöpfer der Welt und allen Lebens ist, </a:t>
            </a:r>
            <a:r>
              <a:rPr lang="de-DE" dirty="0" smtClean="0"/>
              <a:t>und getragen </a:t>
            </a:r>
            <a:r>
              <a:rPr lang="de-DE" dirty="0"/>
              <a:t>von der </a:t>
            </a:r>
            <a:r>
              <a:rPr lang="de-DE" dirty="0" smtClean="0"/>
              <a:t>Hoffnung</a:t>
            </a:r>
            <a:r>
              <a:rPr lang="de-DE" dirty="0"/>
              <a:t>, dass er selbst es ist, der diese Welt bewahrt </a:t>
            </a:r>
            <a:r>
              <a:rPr lang="de-DE" dirty="0" smtClean="0"/>
              <a:t>und vollenden </a:t>
            </a:r>
            <a:r>
              <a:rPr lang="de-DE" dirty="0"/>
              <a:t>wird, nehmen wir unsere christliche Verantwortung für die </a:t>
            </a:r>
            <a:r>
              <a:rPr lang="de-DE" dirty="0" smtClean="0"/>
              <a:t>Zukunft wahr </a:t>
            </a:r>
            <a:r>
              <a:rPr lang="de-DE" dirty="0"/>
              <a:t>und </a:t>
            </a:r>
            <a:r>
              <a:rPr lang="de-DE" b="1" dirty="0"/>
              <a:t>verstärken das Engagement</a:t>
            </a:r>
            <a:r>
              <a:rPr lang="de-DE" dirty="0"/>
              <a:t> der ELKB im Klimaschutz so, dass </a:t>
            </a:r>
            <a:r>
              <a:rPr lang="de-DE" dirty="0" smtClean="0"/>
              <a:t>wir </a:t>
            </a:r>
            <a:r>
              <a:rPr lang="de-DE" b="1" dirty="0" smtClean="0"/>
              <a:t>einen </a:t>
            </a:r>
            <a:r>
              <a:rPr lang="de-DE" b="1" dirty="0"/>
              <a:t>uns angemessenen Beitrag zum Erreichen des Zwei-Grad-Ziels</a:t>
            </a:r>
            <a:r>
              <a:rPr lang="de-DE" dirty="0"/>
              <a:t> </a:t>
            </a:r>
            <a:r>
              <a:rPr lang="de-DE" dirty="0" smtClean="0"/>
              <a:t>bis hin zur Klimaneutralität leisten.“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de-DE" dirty="0" smtClean="0"/>
              <a:t>(Lindau, März 2019)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6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Warum IKK? – Darum IKK!</a:t>
            </a:r>
          </a:p>
          <a:p>
            <a:r>
              <a:rPr lang="de-DE" dirty="0" smtClean="0"/>
              <a:t>THG Bilanz der ELKB</a:t>
            </a:r>
          </a:p>
          <a:p>
            <a:r>
              <a:rPr lang="de-DE" dirty="0"/>
              <a:t>Drei Zukunftsszenarien</a:t>
            </a:r>
          </a:p>
          <a:p>
            <a:r>
              <a:rPr lang="de-DE" dirty="0" smtClean="0"/>
              <a:t>Maßnahmen</a:t>
            </a:r>
          </a:p>
          <a:p>
            <a:r>
              <a:rPr lang="de-DE" dirty="0" smtClean="0"/>
              <a:t>Was jetzt?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Integrierte Klimaschutzkonzept der ELKB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1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3168352" cy="3888432"/>
          </a:xfrm>
        </p:spPr>
        <p:txBody>
          <a:bodyPr>
            <a:noAutofit/>
          </a:bodyPr>
          <a:lstStyle/>
          <a:p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/>
              <a:t/>
            </a:r>
            <a:br>
              <a:rPr lang="de-DE" sz="5000" dirty="0"/>
            </a:br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/>
              <a:t/>
            </a:r>
            <a:br>
              <a:rPr lang="de-DE" sz="5000" dirty="0"/>
            </a:br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 smtClean="0"/>
              <a:t>Maß-</a:t>
            </a:r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 smtClean="0"/>
              <a:t>nahmen</a:t>
            </a:r>
            <a:endParaRPr lang="de-DE" sz="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20</a:t>
            </a:fld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51"/>
          <a:stretch/>
        </p:blipFill>
        <p:spPr bwMode="auto">
          <a:xfrm>
            <a:off x="3923928" y="116632"/>
            <a:ext cx="4320000" cy="6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21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5956" y="-99392"/>
            <a:ext cx="9144000" cy="723274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de-DE" sz="1600" b="1" dirty="0" smtClean="0">
              <a:solidFill>
                <a:srgbClr val="7030A0"/>
              </a:solidFill>
            </a:endParaRPr>
          </a:p>
          <a:p>
            <a:endParaRPr lang="de-DE" sz="1600" b="1" dirty="0">
              <a:solidFill>
                <a:srgbClr val="7030A0"/>
              </a:solidFill>
            </a:endParaRPr>
          </a:p>
          <a:p>
            <a:endParaRPr lang="de-DE" sz="1600" b="1" dirty="0" smtClean="0">
              <a:solidFill>
                <a:srgbClr val="7030A0"/>
              </a:solidFill>
            </a:endParaRPr>
          </a:p>
          <a:p>
            <a:endParaRPr lang="de-DE" sz="1600" b="1" dirty="0">
              <a:solidFill>
                <a:srgbClr val="7030A0"/>
              </a:solidFill>
            </a:endParaRPr>
          </a:p>
          <a:p>
            <a:r>
              <a:rPr lang="de-DE" sz="1600" b="1" dirty="0" smtClean="0">
                <a:solidFill>
                  <a:schemeClr val="accent1"/>
                </a:solidFill>
              </a:rPr>
              <a:t>Themenfeld </a:t>
            </a:r>
            <a:r>
              <a:rPr lang="de-DE" sz="1600" b="1" dirty="0">
                <a:solidFill>
                  <a:schemeClr val="accent1"/>
                </a:solidFill>
              </a:rPr>
              <a:t>Gebäude</a:t>
            </a:r>
          </a:p>
          <a:p>
            <a:pPr marL="409575" indent="-409575">
              <a:buFont typeface="+mj-lt"/>
              <a:buAutoNum type="arabicParenBoth"/>
            </a:pPr>
            <a:r>
              <a:rPr lang="de-DE" sz="1600" dirty="0"/>
              <a:t>Regionale Gebäudekonzeptionen fortschreiben und umsetzen</a:t>
            </a:r>
          </a:p>
          <a:p>
            <a:pPr marL="409575" indent="-409575">
              <a:buFont typeface="+mj-lt"/>
              <a:buAutoNum type="arabicParenBoth"/>
            </a:pPr>
            <a:r>
              <a:rPr lang="de-DE" sz="1600" dirty="0">
                <a:solidFill>
                  <a:srgbClr val="FF0000"/>
                </a:solidFill>
              </a:rPr>
              <a:t>Gebäude </a:t>
            </a:r>
            <a:r>
              <a:rPr lang="de-DE" sz="1600" dirty="0" smtClean="0">
                <a:solidFill>
                  <a:srgbClr val="FF0000"/>
                </a:solidFill>
              </a:rPr>
              <a:t>energieeffizient nutzen</a:t>
            </a:r>
            <a:endParaRPr lang="de-DE" sz="1600" dirty="0">
              <a:solidFill>
                <a:srgbClr val="FF0000"/>
              </a:solidFill>
            </a:endParaRPr>
          </a:p>
          <a:p>
            <a:pPr marL="409575" indent="-409575">
              <a:buFont typeface="+mj-lt"/>
              <a:buAutoNum type="arabicParenBoth"/>
            </a:pPr>
            <a:r>
              <a:rPr lang="de-DE" sz="1600" dirty="0"/>
              <a:t>Gebäudehüllen energetisch modernisieren</a:t>
            </a:r>
          </a:p>
          <a:p>
            <a:pPr marL="409575" indent="-409575">
              <a:buFont typeface="+mj-lt"/>
              <a:buAutoNum type="arabicParenBoth"/>
            </a:pPr>
            <a:r>
              <a:rPr lang="de-DE" sz="1600" dirty="0"/>
              <a:t>Kirchen und Kapellen energieeffizient temperieren</a:t>
            </a:r>
          </a:p>
          <a:p>
            <a:pPr marL="409575" indent="-409575">
              <a:buFont typeface="+mj-lt"/>
              <a:buAutoNum type="arabicParenBoth"/>
            </a:pPr>
            <a:r>
              <a:rPr lang="de-DE" sz="1600" dirty="0"/>
              <a:t>Heizungsanlagen modernisieren bzw. austauschen</a:t>
            </a:r>
          </a:p>
          <a:p>
            <a:pPr marL="409575" indent="-409575">
              <a:buFont typeface="+mj-lt"/>
              <a:buAutoNum type="arabicParenBoth"/>
            </a:pPr>
            <a:r>
              <a:rPr lang="de-DE" sz="1600" dirty="0">
                <a:solidFill>
                  <a:srgbClr val="FF0000"/>
                </a:solidFill>
              </a:rPr>
              <a:t>Beleuchtung optimieren</a:t>
            </a:r>
          </a:p>
          <a:p>
            <a:pPr marL="409575" indent="-409575">
              <a:buFont typeface="+mj-lt"/>
              <a:buAutoNum type="arabicParenBoth"/>
            </a:pPr>
            <a:r>
              <a:rPr lang="de-DE" sz="1600" dirty="0"/>
              <a:t>Strom aus erneuerbaren Energien selbst herstellen oder beziehen</a:t>
            </a:r>
          </a:p>
          <a:p>
            <a:pPr marL="409575" indent="-409575"/>
            <a:endParaRPr lang="de-DE" sz="1600" dirty="0"/>
          </a:p>
          <a:p>
            <a:pPr marL="409575" indent="-409575">
              <a:buNone/>
            </a:pPr>
            <a:r>
              <a:rPr lang="de-DE" sz="1600" b="1" dirty="0">
                <a:solidFill>
                  <a:schemeClr val="accent1"/>
                </a:solidFill>
              </a:rPr>
              <a:t>Themenfeld</a:t>
            </a:r>
            <a:r>
              <a:rPr lang="de-DE" sz="1600" dirty="0">
                <a:solidFill>
                  <a:schemeClr val="accent1"/>
                </a:solidFill>
              </a:rPr>
              <a:t> </a:t>
            </a:r>
            <a:r>
              <a:rPr lang="de-DE" sz="1600" b="1" dirty="0">
                <a:solidFill>
                  <a:schemeClr val="accent1"/>
                </a:solidFill>
              </a:rPr>
              <a:t>Mobilität</a:t>
            </a:r>
          </a:p>
          <a:p>
            <a:pPr marL="409575" indent="-409575">
              <a:buFont typeface="+mj-lt"/>
              <a:buAutoNum type="arabicParenBoth" startAt="8"/>
            </a:pPr>
            <a:r>
              <a:rPr lang="de-DE" sz="1600" dirty="0"/>
              <a:t>Anreize schaffen für umweltfreundliche Mitarbeiter-Mobilität</a:t>
            </a:r>
          </a:p>
          <a:p>
            <a:pPr marL="409575" indent="-409575">
              <a:buFont typeface="+mj-lt"/>
              <a:buAutoNum type="arabicParenBoth" startAt="8"/>
            </a:pPr>
            <a:r>
              <a:rPr lang="de-DE" sz="1600" dirty="0">
                <a:solidFill>
                  <a:srgbClr val="FF0000"/>
                </a:solidFill>
              </a:rPr>
              <a:t>Mit infrastrukturellen Maßnahmen die umweltfreundliche Mobilität fördern</a:t>
            </a:r>
          </a:p>
          <a:p>
            <a:pPr marL="409575" indent="-409575">
              <a:buFont typeface="+mj-lt"/>
              <a:buAutoNum type="arabicParenBoth" startAt="8"/>
            </a:pPr>
            <a:r>
              <a:rPr lang="de-DE" sz="1600" dirty="0"/>
              <a:t>Bei Neuanschaffung auf umweltfreundliche Fahrzeuge achten</a:t>
            </a:r>
            <a:endParaRPr lang="de-DE" sz="1600" b="1" dirty="0">
              <a:solidFill>
                <a:srgbClr val="7030A0"/>
              </a:solidFill>
            </a:endParaRPr>
          </a:p>
          <a:p>
            <a:endParaRPr lang="de-DE" sz="1600" b="1" dirty="0" smtClean="0">
              <a:solidFill>
                <a:srgbClr val="7030A0"/>
              </a:solidFill>
            </a:endParaRPr>
          </a:p>
          <a:p>
            <a:endParaRPr lang="de-DE" sz="1600" b="1" dirty="0" smtClean="0">
              <a:solidFill>
                <a:srgbClr val="7030A0"/>
              </a:solidFill>
            </a:endParaRPr>
          </a:p>
          <a:p>
            <a:endParaRPr lang="de-DE" sz="1600" b="1" dirty="0">
              <a:solidFill>
                <a:srgbClr val="7030A0"/>
              </a:solidFill>
            </a:endParaRPr>
          </a:p>
          <a:p>
            <a:endParaRPr lang="de-DE" sz="1600" b="1" dirty="0" smtClean="0">
              <a:solidFill>
                <a:srgbClr val="7030A0"/>
              </a:solidFill>
            </a:endParaRPr>
          </a:p>
          <a:p>
            <a:endParaRPr lang="de-DE" sz="1600" b="1" dirty="0">
              <a:solidFill>
                <a:srgbClr val="7030A0"/>
              </a:solidFill>
            </a:endParaRPr>
          </a:p>
          <a:p>
            <a:endParaRPr lang="de-DE" sz="1600" b="1" dirty="0">
              <a:solidFill>
                <a:schemeClr val="accent1"/>
              </a:solidFill>
            </a:endParaRPr>
          </a:p>
          <a:p>
            <a:r>
              <a:rPr lang="de-DE" sz="1600" b="1" dirty="0" smtClean="0">
                <a:solidFill>
                  <a:schemeClr val="accent1"/>
                </a:solidFill>
              </a:rPr>
              <a:t>Themenfeld </a:t>
            </a:r>
            <a:r>
              <a:rPr lang="de-DE" sz="1600" b="1" dirty="0">
                <a:solidFill>
                  <a:schemeClr val="accent1"/>
                </a:solidFill>
              </a:rPr>
              <a:t>Beschaffung</a:t>
            </a:r>
          </a:p>
          <a:p>
            <a:pPr marL="409575" indent="-409575">
              <a:buFont typeface="+mj-lt"/>
              <a:buAutoNum type="arabicParenBoth" startAt="11"/>
            </a:pPr>
            <a:r>
              <a:rPr lang="de-DE" sz="1600" dirty="0">
                <a:solidFill>
                  <a:srgbClr val="FF0000"/>
                </a:solidFill>
              </a:rPr>
              <a:t>Nachhaltige Lebensmittel einkaufen</a:t>
            </a:r>
          </a:p>
          <a:p>
            <a:pPr marL="409575" indent="-409575">
              <a:buFont typeface="+mj-lt"/>
              <a:buAutoNum type="arabicParenBoth" startAt="11"/>
            </a:pPr>
            <a:r>
              <a:rPr lang="de-DE" sz="1600" dirty="0"/>
              <a:t>Beim Kauf von Elektrogeräten auf Energieeffizienz achten</a:t>
            </a:r>
          </a:p>
          <a:p>
            <a:pPr marL="409575" indent="-409575">
              <a:buFont typeface="+mj-lt"/>
              <a:buAutoNum type="arabicParenBoth" startAt="11"/>
            </a:pPr>
            <a:r>
              <a:rPr lang="de-DE" sz="1600" dirty="0">
                <a:solidFill>
                  <a:srgbClr val="FF0000"/>
                </a:solidFill>
              </a:rPr>
              <a:t>Auf Recycling-Papier umstellen</a:t>
            </a:r>
          </a:p>
          <a:p>
            <a:pPr marL="409575" indent="-409575">
              <a:buFont typeface="+mj-lt"/>
              <a:buAutoNum type="arabicParenBoth" startAt="11"/>
            </a:pPr>
            <a:r>
              <a:rPr lang="de-DE" sz="1600" dirty="0"/>
              <a:t>Eine „Ethik des Genug“ etablieren</a:t>
            </a:r>
          </a:p>
          <a:p>
            <a:endParaRPr lang="de-DE" sz="1600" b="1" dirty="0">
              <a:solidFill>
                <a:srgbClr val="7030A0"/>
              </a:solidFill>
            </a:endParaRPr>
          </a:p>
          <a:p>
            <a:endParaRPr lang="de-DE" sz="1600" b="1" dirty="0" smtClean="0">
              <a:solidFill>
                <a:srgbClr val="7030A0"/>
              </a:solidFill>
            </a:endParaRPr>
          </a:p>
          <a:p>
            <a:r>
              <a:rPr lang="de-DE" sz="1600" b="1" dirty="0" smtClean="0">
                <a:solidFill>
                  <a:schemeClr val="accent1"/>
                </a:solidFill>
              </a:rPr>
              <a:t>Themenfeld </a:t>
            </a:r>
            <a:r>
              <a:rPr lang="de-DE" sz="1600" b="1" dirty="0">
                <a:solidFill>
                  <a:schemeClr val="accent1"/>
                </a:solidFill>
              </a:rPr>
              <a:t>Bewusstseinsbildung</a:t>
            </a:r>
            <a:endParaRPr lang="de-DE" sz="1600" dirty="0">
              <a:solidFill>
                <a:schemeClr val="accent1"/>
              </a:solidFill>
            </a:endParaRPr>
          </a:p>
          <a:p>
            <a:pPr marL="410400" indent="-410400">
              <a:buFont typeface="+mj-lt"/>
              <a:buAutoNum type="arabicParenBoth" startAt="15"/>
            </a:pPr>
            <a:r>
              <a:rPr lang="de-DE" sz="1600" dirty="0">
                <a:solidFill>
                  <a:srgbClr val="FF0000"/>
                </a:solidFill>
              </a:rPr>
              <a:t>Die ehrenamtlichen Umweltbeauftragte stärken</a:t>
            </a:r>
          </a:p>
          <a:p>
            <a:pPr marL="409575" indent="-409575">
              <a:buFont typeface="+mj-lt"/>
              <a:buAutoNum type="arabicParenBoth" startAt="15"/>
            </a:pPr>
            <a:r>
              <a:rPr lang="de-DE" sz="1600" dirty="0"/>
              <a:t>Schöpfungstheologie und </a:t>
            </a:r>
            <a:r>
              <a:rPr lang="de-DE" sz="1600" dirty="0" smtClean="0"/>
              <a:t>-spiritualität </a:t>
            </a:r>
            <a:r>
              <a:rPr lang="de-DE" sz="1600" dirty="0"/>
              <a:t>fördern</a:t>
            </a:r>
          </a:p>
          <a:p>
            <a:pPr marL="409575" indent="-409575">
              <a:buFont typeface="+mj-lt"/>
              <a:buAutoNum type="arabicParenBoth" startAt="15"/>
            </a:pPr>
            <a:r>
              <a:rPr lang="de-DE" sz="1600" dirty="0"/>
              <a:t>Klima- und Umweltbewusstsein durch kirchliche (Fort-)Bildung stärken</a:t>
            </a:r>
          </a:p>
          <a:p>
            <a:pPr marL="409575" indent="-409575">
              <a:buFont typeface="+mj-lt"/>
              <a:buAutoNum type="arabicParenBoth" startAt="15"/>
            </a:pPr>
            <a:r>
              <a:rPr lang="de-DE" sz="1600" dirty="0">
                <a:solidFill>
                  <a:srgbClr val="FF0000"/>
                </a:solidFill>
              </a:rPr>
              <a:t>Schöpfungsbewusstsein in die kirchlich-pädagogische Arbeit einbringen </a:t>
            </a:r>
          </a:p>
          <a:p>
            <a:endParaRPr lang="de-DE" sz="1600" dirty="0"/>
          </a:p>
          <a:p>
            <a:r>
              <a:rPr lang="de-DE" sz="1600" b="1" dirty="0">
                <a:solidFill>
                  <a:schemeClr val="accent1"/>
                </a:solidFill>
              </a:rPr>
              <a:t>Themenfeld Organisation</a:t>
            </a:r>
            <a:endParaRPr lang="de-DE" sz="1600" dirty="0">
              <a:solidFill>
                <a:schemeClr val="accent1"/>
              </a:solidFill>
            </a:endParaRPr>
          </a:p>
          <a:p>
            <a:pPr marL="410400" indent="-410400">
              <a:buFont typeface="+mj-lt"/>
              <a:buAutoNum type="arabicParenBoth" startAt="19"/>
            </a:pPr>
            <a:r>
              <a:rPr lang="de-DE" sz="1600" dirty="0"/>
              <a:t>Den Grünen Gockel weiter verbreiten</a:t>
            </a:r>
          </a:p>
          <a:p>
            <a:pPr marL="409575" indent="-409575">
              <a:buFont typeface="+mj-lt"/>
              <a:buAutoNum type="arabicParenBoth" startAt="19"/>
            </a:pPr>
            <a:r>
              <a:rPr lang="de-DE" sz="1600" dirty="0"/>
              <a:t>Energiedaten in der Verwaltungsroutine erfassen und bewerten</a:t>
            </a:r>
          </a:p>
          <a:p>
            <a:pPr marL="409575" indent="-409575">
              <a:buFont typeface="+mj-lt"/>
              <a:buAutoNum type="arabicParenBoth" startAt="19"/>
            </a:pPr>
            <a:r>
              <a:rPr lang="de-DE" sz="1600" dirty="0"/>
              <a:t>Integration des Klimaschutzes in bestehende bauliche Projekte</a:t>
            </a:r>
          </a:p>
          <a:p>
            <a:pPr marL="409575" indent="-409575">
              <a:buFont typeface="+mj-lt"/>
              <a:buAutoNum type="arabicParenBoth" startAt="19"/>
            </a:pPr>
            <a:r>
              <a:rPr lang="de-DE" sz="1600" dirty="0"/>
              <a:t>CO</a:t>
            </a:r>
            <a:r>
              <a:rPr lang="de-DE" sz="1600" baseline="-25000" dirty="0"/>
              <a:t>2</a:t>
            </a:r>
            <a:r>
              <a:rPr lang="de-DE" sz="1600" dirty="0"/>
              <a:t>-Emissionen im Anlage-Portfolio der ELKB reduzieren</a:t>
            </a:r>
          </a:p>
        </p:txBody>
      </p:sp>
    </p:spTree>
    <p:extLst>
      <p:ext uri="{BB962C8B-B14F-4D97-AF65-F5344CB8AC3E}">
        <p14:creationId xmlns:p14="http://schemas.microsoft.com/office/powerpoint/2010/main" val="16965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3168352" cy="3888432"/>
          </a:xfrm>
        </p:spPr>
        <p:txBody>
          <a:bodyPr>
            <a:noAutofit/>
          </a:bodyPr>
          <a:lstStyle/>
          <a:p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/>
              <a:t/>
            </a:r>
            <a:br>
              <a:rPr lang="de-DE" sz="5000" dirty="0"/>
            </a:br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/>
              <a:t/>
            </a:r>
            <a:br>
              <a:rPr lang="de-DE" sz="5000" dirty="0"/>
            </a:br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 smtClean="0"/>
              <a:t>Beispiele</a:t>
            </a:r>
            <a:endParaRPr lang="de-DE" sz="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22</a:t>
            </a:fld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51"/>
          <a:stretch/>
        </p:blipFill>
        <p:spPr bwMode="auto">
          <a:xfrm>
            <a:off x="3923928" y="116632"/>
            <a:ext cx="4320000" cy="6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1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Beleuchtung optimieren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23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94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Leuchtmittel austauschen und im Schnitt </a:t>
            </a:r>
            <a:r>
              <a:rPr lang="de-DE" b="1" dirty="0"/>
              <a:t>60 bis 85 % </a:t>
            </a:r>
            <a:r>
              <a:rPr lang="de-DE" dirty="0"/>
              <a:t>des Strombedarfs für Beleuchtung </a:t>
            </a:r>
            <a:r>
              <a:rPr lang="de-DE" dirty="0" smtClean="0"/>
              <a:t>einsparen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Lichtbedarf analysieren und ein </a:t>
            </a:r>
            <a:r>
              <a:rPr lang="de-DE" b="1" dirty="0" smtClean="0"/>
              <a:t>Lichtkonzepts </a:t>
            </a:r>
            <a:r>
              <a:rPr lang="de-DE" dirty="0" smtClean="0"/>
              <a:t>erstellen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8316"/>
            <a:ext cx="7324979" cy="155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4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900" dirty="0" smtClean="0"/>
              <a:t/>
            </a:r>
            <a:br>
              <a:rPr lang="de-DE" sz="4900" dirty="0" smtClean="0"/>
            </a:br>
            <a:r>
              <a:rPr lang="de-DE" sz="4900" dirty="0" smtClean="0"/>
              <a:t>Anreize für umwelt-</a:t>
            </a:r>
            <a:br>
              <a:rPr lang="de-DE" sz="4900" dirty="0" smtClean="0"/>
            </a:br>
            <a:r>
              <a:rPr lang="de-DE" sz="4900" dirty="0" smtClean="0"/>
              <a:t>freundliche Mobilität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b="1" dirty="0" smtClean="0"/>
              <a:t>Fahrradinfrastruktur </a:t>
            </a:r>
            <a:r>
              <a:rPr lang="de-DE" dirty="0" smtClean="0"/>
              <a:t>verbessern/schaffen</a:t>
            </a:r>
          </a:p>
          <a:p>
            <a:r>
              <a:rPr lang="de-DE" b="1" dirty="0" smtClean="0"/>
              <a:t>Ladeinfrastruktur</a:t>
            </a:r>
            <a:r>
              <a:rPr lang="de-DE" dirty="0" smtClean="0"/>
              <a:t> für E-Bikes und E-Autos einrichten/gewährleisten</a:t>
            </a:r>
          </a:p>
          <a:p>
            <a:r>
              <a:rPr lang="de-DE" b="1" dirty="0" smtClean="0"/>
              <a:t>Sharing-Angebote </a:t>
            </a:r>
            <a:r>
              <a:rPr lang="de-DE" dirty="0" smtClean="0"/>
              <a:t>fördern</a:t>
            </a:r>
          </a:p>
          <a:p>
            <a:r>
              <a:rPr lang="de-DE" b="1" dirty="0" smtClean="0"/>
              <a:t>Bürgerbusse</a:t>
            </a:r>
            <a:r>
              <a:rPr lang="de-DE" dirty="0" smtClean="0"/>
              <a:t> kommunaler Träger unterstützen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4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Eine Ethik des Genug etablieren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de-DE" dirty="0" smtClean="0"/>
              <a:t>„Gut </a:t>
            </a:r>
            <a:r>
              <a:rPr lang="de-DE" dirty="0"/>
              <a:t>leben statt viel </a:t>
            </a:r>
            <a:r>
              <a:rPr lang="de-DE" dirty="0" smtClean="0"/>
              <a:t>haben“</a:t>
            </a:r>
          </a:p>
          <a:p>
            <a:r>
              <a:rPr lang="de-DE" dirty="0" smtClean="0"/>
              <a:t>Für </a:t>
            </a:r>
            <a:r>
              <a:rPr lang="de-DE" b="1" dirty="0" smtClean="0"/>
              <a:t>bedarfsgerechten</a:t>
            </a:r>
            <a:r>
              <a:rPr lang="de-DE" dirty="0" smtClean="0"/>
              <a:t> </a:t>
            </a:r>
            <a:r>
              <a:rPr lang="de-DE" b="1" dirty="0" smtClean="0"/>
              <a:t>Einkauf </a:t>
            </a:r>
            <a:r>
              <a:rPr lang="de-DE" dirty="0" smtClean="0"/>
              <a:t>sensibilisieren</a:t>
            </a:r>
          </a:p>
          <a:p>
            <a:r>
              <a:rPr lang="de-DE" dirty="0" smtClean="0"/>
              <a:t>Bei Einkauf auf </a:t>
            </a:r>
            <a:r>
              <a:rPr lang="de-DE" b="1" dirty="0" smtClean="0"/>
              <a:t>Langlebigkeit</a:t>
            </a:r>
            <a:r>
              <a:rPr lang="de-DE" dirty="0" smtClean="0"/>
              <a:t> und </a:t>
            </a:r>
            <a:r>
              <a:rPr lang="de-DE" b="1" dirty="0" smtClean="0"/>
              <a:t>Reparierbarkeit </a:t>
            </a:r>
            <a:r>
              <a:rPr lang="de-DE" dirty="0" smtClean="0"/>
              <a:t>der Artikel achten</a:t>
            </a:r>
          </a:p>
          <a:p>
            <a:r>
              <a:rPr lang="de-DE" dirty="0" smtClean="0"/>
              <a:t>An</a:t>
            </a:r>
            <a:r>
              <a:rPr lang="de-DE" b="1" dirty="0" smtClean="0"/>
              <a:t> Mietalternativen</a:t>
            </a:r>
            <a:r>
              <a:rPr lang="de-DE" dirty="0" smtClean="0"/>
              <a:t> für selten verwendete Geräte denken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3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Bewusstsein stärken durch </a:t>
            </a:r>
            <a:br>
              <a:rPr lang="de-DE" dirty="0" smtClean="0"/>
            </a:br>
            <a:r>
              <a:rPr lang="de-DE" dirty="0" smtClean="0"/>
              <a:t>(Fort-)Bildung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</a:pPr>
            <a:endParaRPr lang="de-DE" dirty="0" smtClean="0"/>
          </a:p>
          <a:p>
            <a:pPr marL="285750" indent="-285750">
              <a:spcAft>
                <a:spcPts val="600"/>
              </a:spcAft>
            </a:pPr>
            <a:r>
              <a:rPr lang="de-DE" b="1" dirty="0" smtClean="0"/>
              <a:t>Themenabende </a:t>
            </a:r>
            <a:r>
              <a:rPr lang="de-DE" dirty="0" smtClean="0"/>
              <a:t>durchführen</a:t>
            </a:r>
            <a:endParaRPr lang="de-DE" dirty="0"/>
          </a:p>
          <a:p>
            <a:pPr marL="285750" indent="-285750"/>
            <a:r>
              <a:rPr lang="de-DE" dirty="0" smtClean="0"/>
              <a:t>Sich in die </a:t>
            </a:r>
            <a:r>
              <a:rPr lang="de-DE" b="1" dirty="0" smtClean="0"/>
              <a:t>Evangelische Erwachsenenbildung </a:t>
            </a:r>
            <a:r>
              <a:rPr lang="de-DE" dirty="0" smtClean="0"/>
              <a:t>einbringen</a:t>
            </a:r>
          </a:p>
          <a:p>
            <a:pPr marL="285750" indent="-285750"/>
            <a:r>
              <a:rPr lang="de-DE" b="1" dirty="0" smtClean="0"/>
              <a:t>Fortbildungen</a:t>
            </a:r>
            <a:r>
              <a:rPr lang="de-DE" dirty="0" smtClean="0"/>
              <a:t> </a:t>
            </a:r>
            <a:r>
              <a:rPr lang="de-DE" dirty="0"/>
              <a:t>für e</a:t>
            </a:r>
            <a:r>
              <a:rPr lang="de-DE" dirty="0" smtClean="0"/>
              <a:t>hrenamtliche und hauptamtliche Mitarbeitende unterstützen/anbieten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6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Grünen Gockel weiter verbreiten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de-DE" dirty="0" smtClean="0"/>
              <a:t>per </a:t>
            </a:r>
            <a:r>
              <a:rPr lang="de-DE" b="1" dirty="0" smtClean="0"/>
              <a:t>KV-Beschluss </a:t>
            </a:r>
            <a:r>
              <a:rPr lang="de-DE" dirty="0" smtClean="0"/>
              <a:t>zur Teilnahme </a:t>
            </a:r>
          </a:p>
          <a:p>
            <a:pPr>
              <a:buFont typeface="Wingdings"/>
              <a:buChar char="à"/>
            </a:pPr>
            <a:r>
              <a:rPr lang="de-DE" dirty="0"/>
              <a:t> </a:t>
            </a:r>
            <a:r>
              <a:rPr lang="de-DE" dirty="0" smtClean="0"/>
              <a:t>signifikante </a:t>
            </a:r>
            <a:r>
              <a:rPr lang="de-DE" b="1" dirty="0" smtClean="0"/>
              <a:t>Einsparung</a:t>
            </a:r>
            <a:r>
              <a:rPr lang="de-DE" dirty="0" smtClean="0"/>
              <a:t> </a:t>
            </a:r>
            <a:r>
              <a:rPr lang="de-DE" dirty="0"/>
              <a:t>von Betriebskosten und Treibhausgas-emissionen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Ø</a:t>
            </a:r>
            <a:r>
              <a:rPr lang="de-DE" b="1" dirty="0" smtClean="0"/>
              <a:t> </a:t>
            </a:r>
            <a:r>
              <a:rPr lang="de-DE" dirty="0" smtClean="0"/>
              <a:t>5.000 Euro Einsparung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27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14531"/>
            <a:ext cx="2551549" cy="2514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25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3528392" cy="3888432"/>
          </a:xfrm>
        </p:spPr>
        <p:txBody>
          <a:bodyPr>
            <a:noAutofit/>
          </a:bodyPr>
          <a:lstStyle/>
          <a:p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/>
              <a:t/>
            </a:r>
            <a:br>
              <a:rPr lang="de-DE" sz="5000" dirty="0"/>
            </a:br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/>
              <a:t/>
            </a:r>
            <a:br>
              <a:rPr lang="de-DE" sz="5000" dirty="0"/>
            </a:br>
            <a:r>
              <a:rPr lang="de-DE" sz="5000" dirty="0" smtClean="0"/>
              <a:t/>
            </a:r>
            <a:br>
              <a:rPr lang="de-DE" sz="5000" dirty="0" smtClean="0"/>
            </a:br>
            <a:r>
              <a:rPr lang="de-DE" sz="5000" dirty="0" smtClean="0"/>
              <a:t>Die Umsetzung</a:t>
            </a:r>
            <a:endParaRPr lang="de-DE" sz="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28</a:t>
            </a:fld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51"/>
          <a:stretch/>
        </p:blipFill>
        <p:spPr bwMode="auto">
          <a:xfrm>
            <a:off x="3923928" y="116632"/>
            <a:ext cx="4320000" cy="6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3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 stark…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Alle können etwas tun! Mit dem Nahe-liegenden (und Einfachen) anfangen…</a:t>
            </a:r>
          </a:p>
          <a:p>
            <a:r>
              <a:rPr lang="de-DE" dirty="0" smtClean="0"/>
              <a:t>Unterstützung: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3000" dirty="0" smtClean="0"/>
              <a:t>die ehrenamtlichen Umweltbeauftragten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3000" dirty="0" smtClean="0"/>
              <a:t>der landeskirchliche Beauftragte für Umwelt- und Klimaverantwortung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3000" dirty="0" smtClean="0"/>
              <a:t>Bündnispartner vor Ort finden (z.B. regionale Klimaallianz, … </a:t>
            </a:r>
            <a:r>
              <a:rPr lang="de-DE" sz="3000" dirty="0" err="1" smtClean="0"/>
              <a:t>for</a:t>
            </a:r>
            <a:r>
              <a:rPr lang="de-DE" sz="3000" dirty="0" smtClean="0"/>
              <a:t> </a:t>
            </a:r>
            <a:r>
              <a:rPr lang="de-DE" sz="3000" dirty="0" err="1" smtClean="0"/>
              <a:t>future</a:t>
            </a:r>
            <a:r>
              <a:rPr lang="de-DE" sz="3000" dirty="0" smtClean="0"/>
              <a:t>!)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75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528" y="2492896"/>
            <a:ext cx="3008313" cy="1162050"/>
          </a:xfrm>
        </p:spPr>
        <p:txBody>
          <a:bodyPr>
            <a:noAutofit/>
          </a:bodyPr>
          <a:lstStyle/>
          <a:p>
            <a:r>
              <a:rPr lang="de-DE" sz="5000" dirty="0" smtClean="0"/>
              <a:t>Warum IKK?</a:t>
            </a:r>
            <a:endParaRPr lang="de-DE" sz="5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3</a:t>
            </a:fld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51"/>
          <a:stretch/>
        </p:blipFill>
        <p:spPr bwMode="auto">
          <a:xfrm>
            <a:off x="3923928" y="116632"/>
            <a:ext cx="4320000" cy="61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6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jetzt?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smtClean="0"/>
              <a:t>Klimaschutz ist Teamarbeit!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Ideen für eigene Gemeinde </a:t>
            </a:r>
            <a:r>
              <a:rPr lang="de-DE" dirty="0" smtClean="0"/>
              <a:t>sammeln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Ü</a:t>
            </a:r>
            <a:r>
              <a:rPr lang="de-DE" dirty="0" smtClean="0"/>
              <a:t>ber heute hinaus:</a:t>
            </a:r>
            <a:endParaRPr lang="de-DE" dirty="0"/>
          </a:p>
          <a:p>
            <a:r>
              <a:rPr lang="de-DE" dirty="0" smtClean="0"/>
              <a:t>Umweltteam </a:t>
            </a:r>
            <a:r>
              <a:rPr lang="de-DE" dirty="0" smtClean="0"/>
              <a:t>in der Gemeinde bilden</a:t>
            </a:r>
          </a:p>
          <a:p>
            <a:r>
              <a:rPr lang="de-DE" dirty="0" smtClean="0"/>
              <a:t>Teilnahme am Grünen Gockel beschließen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3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71389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6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11-263002-gurgler-ferner3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67" y="0"/>
            <a:ext cx="915406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107504" y="62068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chemeClr val="bg1"/>
                </a:solidFill>
              </a:rPr>
              <a:t>Gurgler-Ferner</a:t>
            </a:r>
            <a:endParaRPr lang="de-DE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christlicher Auftrag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6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27584" y="1844824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Und Gott der HERR pflanzte einen Garten in Eden gegen Osten hin  </a:t>
            </a:r>
            <a:r>
              <a:rPr lang="de-DE" sz="2400" dirty="0" smtClean="0"/>
              <a:t>(…). </a:t>
            </a:r>
            <a:r>
              <a:rPr lang="de-DE" sz="2400" dirty="0"/>
              <a:t>Und Gott der HERR nahm den Menschen und setzte ihn in den Garten Eden, dass er ihn bebaute und bewahrte</a:t>
            </a:r>
            <a:r>
              <a:rPr lang="de-DE" sz="2400" dirty="0" smtClean="0"/>
              <a:t>.. (1. Mose 2, 8+15)</a:t>
            </a:r>
          </a:p>
          <a:p>
            <a:endParaRPr lang="de-DE" sz="2400" dirty="0"/>
          </a:p>
          <a:p>
            <a:r>
              <a:rPr lang="de-DE" sz="2400" dirty="0" smtClean="0"/>
              <a:t>Auch </a:t>
            </a:r>
            <a:r>
              <a:rPr lang="de-DE" sz="2400" dirty="0"/>
              <a:t>die Schöpfung wird frei werden von der Knechtschaft der Vergänglichkeit zu der herrlichen Freiheit der Kinder Gottes. </a:t>
            </a:r>
            <a:r>
              <a:rPr lang="de-DE" sz="2400" dirty="0" smtClean="0"/>
              <a:t> Denn </a:t>
            </a:r>
            <a:r>
              <a:rPr lang="de-DE" sz="2400" dirty="0"/>
              <a:t>wir wissen, dass die ganze Schöpfung bis zu diesem Augenblick seufzt und in Wehen liegt</a:t>
            </a:r>
            <a:r>
              <a:rPr lang="de-DE" sz="2400" dirty="0" smtClean="0"/>
              <a:t>.“ (</a:t>
            </a:r>
            <a:r>
              <a:rPr lang="de-DE" sz="2400" dirty="0" err="1" smtClean="0"/>
              <a:t>Röm</a:t>
            </a:r>
            <a:r>
              <a:rPr lang="de-DE" sz="2400" dirty="0" smtClean="0"/>
              <a:t> 8,21f)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8701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Unsere Hoffnung – Kraft zum Handeln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1988840"/>
            <a:ext cx="81369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„Ich glaube, dass  Gott mich geschaffen hat samt aller Kreatur – und auch erhält.“ (Martin Luther zum Ersten Glaubensartikel)</a:t>
            </a:r>
          </a:p>
          <a:p>
            <a:endParaRPr lang="de-DE" sz="2200" dirty="0"/>
          </a:p>
          <a:p>
            <a:r>
              <a:rPr lang="de-DE" sz="2200" dirty="0"/>
              <a:t>Denn siehe, ich will einen neuen Himmel und eine neue Erde </a:t>
            </a:r>
            <a:r>
              <a:rPr lang="de-DE" sz="2200" dirty="0" smtClean="0"/>
              <a:t>schaffen (…).</a:t>
            </a:r>
            <a:r>
              <a:rPr lang="de-DE" sz="2200" dirty="0"/>
              <a:t> Freuet euch und seid fröhlich immerdar über das, was ich schaffe</a:t>
            </a:r>
            <a:r>
              <a:rPr lang="de-DE" sz="2200" dirty="0" smtClean="0"/>
              <a:t>. (…) Man </a:t>
            </a:r>
            <a:r>
              <a:rPr lang="de-DE" sz="2200" dirty="0"/>
              <a:t>soll in ihm nicht mehr hören die Stimme des Weinens noch die Stimme des Klagens. </a:t>
            </a:r>
            <a:r>
              <a:rPr lang="de-DE" sz="2200" dirty="0" smtClean="0"/>
              <a:t>(..)</a:t>
            </a:r>
            <a:r>
              <a:rPr lang="de-DE" sz="2200" dirty="0"/>
              <a:t> Sie werden Häuser bauen und bewohnen, sie werden Weinberge pflanzen und ihre Früchte essen</a:t>
            </a:r>
            <a:r>
              <a:rPr lang="de-DE" sz="2200" dirty="0" smtClean="0"/>
              <a:t>.(..) </a:t>
            </a:r>
            <a:r>
              <a:rPr lang="de-DE" sz="2200" dirty="0"/>
              <a:t> Wolf und Lamm sollen beieinander weiden; der Löwe wird Stroh fressen wie das </a:t>
            </a:r>
            <a:r>
              <a:rPr lang="de-DE" sz="2200" dirty="0" smtClean="0"/>
              <a:t>Rind(…). </a:t>
            </a:r>
            <a:r>
              <a:rPr lang="de-DE" sz="2200" dirty="0"/>
              <a:t>Man wird weder Bosheit noch Schaden tun auf meinem ganzen heiligen Berge, spricht der HERR</a:t>
            </a:r>
            <a:r>
              <a:rPr lang="de-DE" sz="2200" dirty="0" smtClean="0"/>
              <a:t>.</a:t>
            </a:r>
            <a:br>
              <a:rPr lang="de-DE" sz="2200" dirty="0" smtClean="0"/>
            </a:br>
            <a:r>
              <a:rPr lang="de-DE" sz="2200" dirty="0" smtClean="0"/>
              <a:t>(</a:t>
            </a:r>
            <a:r>
              <a:rPr lang="de-DE" sz="2200" dirty="0" err="1" smtClean="0"/>
              <a:t>Jes</a:t>
            </a:r>
            <a:r>
              <a:rPr lang="de-DE" sz="2200" dirty="0" smtClean="0"/>
              <a:t> 65,17-25*)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0533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43000"/>
            <a:ext cx="5476875" cy="4572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660232" y="4149080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Edward Hicks: </a:t>
            </a:r>
            <a:r>
              <a:rPr lang="de-DE" sz="2000" dirty="0" err="1" smtClean="0"/>
              <a:t>Peacable</a:t>
            </a:r>
            <a:r>
              <a:rPr lang="de-DE" sz="2000" dirty="0" smtClean="0"/>
              <a:t> </a:t>
            </a:r>
            <a:r>
              <a:rPr lang="de-DE" sz="2000" dirty="0" err="1" smtClean="0"/>
              <a:t>Kingdom</a:t>
            </a:r>
            <a:r>
              <a:rPr lang="de-DE" sz="2000" dirty="0" smtClean="0"/>
              <a:t> (1834)</a:t>
            </a:r>
          </a:p>
          <a:p>
            <a:r>
              <a:rPr lang="de-DE" sz="1600" dirty="0" err="1" smtClean="0"/>
              <a:t>Wiki_Commons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6627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Darum IKK!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Verantwortung </a:t>
            </a:r>
            <a:r>
              <a:rPr lang="de-DE" dirty="0" smtClean="0"/>
              <a:t>übernehmen für die Schöpfung Gottes </a:t>
            </a:r>
          </a:p>
          <a:p>
            <a:r>
              <a:rPr lang="de-DE" dirty="0" smtClean="0"/>
              <a:t>Nachhaltig mit der Schöpfung umgehen und so unsere Lebensgrundlagen </a:t>
            </a:r>
            <a:r>
              <a:rPr lang="de-DE" dirty="0" smtClean="0"/>
              <a:t>erhalten</a:t>
            </a:r>
          </a:p>
          <a:p>
            <a:r>
              <a:rPr lang="de-DE" dirty="0" smtClean="0"/>
              <a:t>Die </a:t>
            </a:r>
            <a:r>
              <a:rPr lang="de-DE" dirty="0"/>
              <a:t>ELKB leistet ihren Anteil zum Erreichen des </a:t>
            </a:r>
            <a:r>
              <a:rPr lang="de-DE" b="1" dirty="0" smtClean="0"/>
              <a:t>2-Grad-Ziels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Das Integrierte Klimaschutzkonzept der ELKB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09D5-ABE1-48A4-930D-92822CC24C8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8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816</Words>
  <Application>Microsoft Office PowerPoint</Application>
  <PresentationFormat>Bildschirmpräsentation (4:3)</PresentationFormat>
  <Paragraphs>192</Paragraphs>
  <Slides>30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</vt:lpstr>
      <vt:lpstr>Das Integrierte Klimaschutzkonzept</vt:lpstr>
      <vt:lpstr>Gliederung</vt:lpstr>
      <vt:lpstr>Warum IKK?</vt:lpstr>
      <vt:lpstr>PowerPoint-Präsentation</vt:lpstr>
      <vt:lpstr>PowerPoint-Präsentation</vt:lpstr>
      <vt:lpstr>Unser christlicher Auftrag</vt:lpstr>
      <vt:lpstr>Unsere Hoffnung – Kraft zum Handeln</vt:lpstr>
      <vt:lpstr>PowerPoint-Präsentation</vt:lpstr>
      <vt:lpstr>Darum IKK!</vt:lpstr>
      <vt:lpstr>Ziele des IKK</vt:lpstr>
      <vt:lpstr>     Treibhaus- gasbilanz der ELKB</vt:lpstr>
      <vt:lpstr>Fünf Themenfelder</vt:lpstr>
      <vt:lpstr>PowerPoint-Präsentation</vt:lpstr>
      <vt:lpstr>PowerPoint-Präsentation</vt:lpstr>
      <vt:lpstr>PowerPoint-Präsentation</vt:lpstr>
      <vt:lpstr>  Drei Zukunfts-szenarien</vt:lpstr>
      <vt:lpstr>Drei Szenarien des Klimaschutzes</vt:lpstr>
      <vt:lpstr>PowerPoint-Präsentation</vt:lpstr>
      <vt:lpstr>Beschluss der Synode</vt:lpstr>
      <vt:lpstr>     Maß- nahmen</vt:lpstr>
      <vt:lpstr>PowerPoint-Präsentation</vt:lpstr>
      <vt:lpstr>     Beispiele</vt:lpstr>
      <vt:lpstr>Beleuchtung optimieren</vt:lpstr>
      <vt:lpstr> Anreize für umwelt- freundliche Mobilität </vt:lpstr>
      <vt:lpstr>Eine Ethik des Genug etablieren</vt:lpstr>
      <vt:lpstr>Bewusstsein stärken durch  (Fort-)Bildung</vt:lpstr>
      <vt:lpstr>Grünen Gockel weiter verbreiten</vt:lpstr>
      <vt:lpstr>     Die Umsetzung</vt:lpstr>
      <vt:lpstr>Gemeinsam stark…</vt:lpstr>
      <vt:lpstr>Und jetzt?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Integrierte Klimaschutzkonzept</dc:title>
  <dc:creator>Lisa.Deininger</dc:creator>
  <cp:lastModifiedBy>Wolfgang Schürger</cp:lastModifiedBy>
  <cp:revision>47</cp:revision>
  <dcterms:created xsi:type="dcterms:W3CDTF">2019-09-18T07:37:35Z</dcterms:created>
  <dcterms:modified xsi:type="dcterms:W3CDTF">2019-11-11T08:01:51Z</dcterms:modified>
</cp:coreProperties>
</file>